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4" r:id="rId2"/>
    <p:sldId id="319" r:id="rId3"/>
    <p:sldId id="291" r:id="rId4"/>
    <p:sldId id="321" r:id="rId5"/>
    <p:sldId id="322" r:id="rId6"/>
    <p:sldId id="279" r:id="rId7"/>
    <p:sldId id="334" r:id="rId8"/>
    <p:sldId id="335" r:id="rId9"/>
    <p:sldId id="344" r:id="rId10"/>
    <p:sldId id="336" r:id="rId11"/>
    <p:sldId id="345" r:id="rId12"/>
    <p:sldId id="346" r:id="rId13"/>
    <p:sldId id="347" r:id="rId14"/>
    <p:sldId id="348" r:id="rId15"/>
    <p:sldId id="337" r:id="rId16"/>
    <p:sldId id="374" r:id="rId17"/>
    <p:sldId id="375" r:id="rId18"/>
    <p:sldId id="376" r:id="rId19"/>
    <p:sldId id="349" r:id="rId20"/>
    <p:sldId id="377" r:id="rId21"/>
    <p:sldId id="378" r:id="rId22"/>
    <p:sldId id="379" r:id="rId23"/>
    <p:sldId id="380" r:id="rId24"/>
    <p:sldId id="323" r:id="rId25"/>
    <p:sldId id="363" r:id="rId26"/>
    <p:sldId id="364" r:id="rId27"/>
    <p:sldId id="324" r:id="rId28"/>
    <p:sldId id="365" r:id="rId29"/>
    <p:sldId id="393" r:id="rId30"/>
    <p:sldId id="381" r:id="rId31"/>
    <p:sldId id="369" r:id="rId32"/>
    <p:sldId id="366" r:id="rId33"/>
    <p:sldId id="392" r:id="rId34"/>
    <p:sldId id="400" r:id="rId35"/>
    <p:sldId id="401" r:id="rId36"/>
    <p:sldId id="394" r:id="rId37"/>
    <p:sldId id="370" r:id="rId38"/>
    <p:sldId id="382" r:id="rId39"/>
    <p:sldId id="383" r:id="rId40"/>
    <p:sldId id="399" r:id="rId41"/>
    <p:sldId id="384" r:id="rId42"/>
    <p:sldId id="385" r:id="rId43"/>
    <p:sldId id="388" r:id="rId44"/>
    <p:sldId id="395" r:id="rId45"/>
    <p:sldId id="389" r:id="rId46"/>
    <p:sldId id="396" r:id="rId47"/>
    <p:sldId id="390" r:id="rId48"/>
    <p:sldId id="397" r:id="rId49"/>
    <p:sldId id="398" r:id="rId50"/>
    <p:sldId id="33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85802" autoAdjust="0"/>
  </p:normalViewPr>
  <p:slideViewPr>
    <p:cSldViewPr snapToGrid="0">
      <p:cViewPr varScale="1">
        <p:scale>
          <a:sx n="70" d="100"/>
          <a:sy n="70" d="100"/>
        </p:scale>
        <p:origin x="9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F1E59-A965-4CB6-B481-FD5A7389F869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8811-1C92-42A7-B3BE-DE318C152B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779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50950"/>
            <a:ext cx="6011863" cy="338296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9D9FF-EB35-410B-81E9-5D9D01D2F0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96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142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647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Potential Field pada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umumnya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kurang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halus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jadi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peneiliti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mencoba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menggunakan</a:t>
            </a: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Bezier.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13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1544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14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687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15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737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16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358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17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194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18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2668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19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5495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772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2000" b="0" dirty="0">
              <a:solidFill>
                <a:schemeClr val="tx1">
                  <a:lumMod val="75000"/>
                  <a:lumOff val="2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4753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21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904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22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143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23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62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24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960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25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610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26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1530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27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8760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28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4477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29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0776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30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290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2000" b="0" dirty="0">
              <a:solidFill>
                <a:schemeClr val="tx1">
                  <a:lumMod val="75000"/>
                  <a:lumOff val="2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838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31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8771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32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1731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33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3399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34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5989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35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6576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36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9546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37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8681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38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5481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39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1799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40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6873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2000" b="0" dirty="0">
              <a:solidFill>
                <a:schemeClr val="tx1">
                  <a:lumMod val="75000"/>
                  <a:lumOff val="2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598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41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1946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42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3309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43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8646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44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2989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45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8982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46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3516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47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4508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48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2597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49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0712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50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8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3978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7532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416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5324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8817" y="4822294"/>
            <a:ext cx="5510191" cy="3945000"/>
          </a:xfrm>
          <a:prstGeom prst="rect">
            <a:avLst/>
          </a:prstGeom>
        </p:spPr>
        <p:txBody>
          <a:bodyPr lIns="94448" tIns="47048" rIns="94448" bIns="47048"/>
          <a:lstStyle/>
          <a:p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Menurut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peneliti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penggunaan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potential field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biasa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tidak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merepresentasikan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lingkungan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sebenarnya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dimana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pada potential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biasa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mengasumsikan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jalanan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hanyalah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lurus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padahal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banyak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sekali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macamnya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seperti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berbelok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321" name="TextShape 2"/>
          <p:cNvSpPr txBox="1"/>
          <p:nvPr/>
        </p:nvSpPr>
        <p:spPr>
          <a:xfrm>
            <a:off x="3901712" y="9517595"/>
            <a:ext cx="2984419" cy="502330"/>
          </a:xfrm>
          <a:prstGeom prst="rect">
            <a:avLst/>
          </a:prstGeom>
          <a:noFill/>
          <a:ln>
            <a:noFill/>
          </a:ln>
        </p:spPr>
        <p:txBody>
          <a:bodyPr lIns="94448" tIns="47048" rIns="94448" bIns="47048" anchor="b"/>
          <a:lstStyle/>
          <a:p>
            <a:pPr algn="r">
              <a:lnSpc>
                <a:spcPct val="100000"/>
              </a:lnSpc>
            </a:pPr>
            <a:fld id="{6A48092B-4E18-40C0-B00E-B2506558C2D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</a:t>
            </a:fld>
            <a:endParaRPr lang="en-US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42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5F4A-B062-40DC-3645-C7191C8E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A8C16-9BD3-8C70-1A4C-FF4873CC7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8930C-DA81-2A7F-1EA0-567F3DA5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8A249-D531-2E1B-A3FD-F1C6F4B6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89F2C-2A82-63AA-F5EC-2AC11E57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0282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212B-1803-A2EF-28A0-55FCEA6A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592B5-A530-906A-1CC9-AF24A5585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51DE-5970-837B-F406-6487EC9E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A02E8-F047-9E5F-93EE-7F5EC309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CB75-7AEE-7218-312C-9B248906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783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F17DF-5091-7E92-4B8E-8EF116AC8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BA88D-8AB7-A87F-3052-B5ACE0515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F1FFB-E1E2-A009-075D-B27232F0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960F0-CCE3-5E6D-82FD-93C11BF0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E4EF1-18BB-0285-EE8C-1DE97D97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2193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77194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56890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A26E-655B-450D-C963-2203C566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1490-C3B2-D484-3E96-4E87D019F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24405-14A9-24CB-6571-477C6233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663C9-EFA0-7489-9A72-578DADE3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CD55-B5E9-D2CB-BD37-74C536AE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574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CEC8-CDAD-BDB6-257B-D4CCC51C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476D0-A7E6-E77F-826E-7385AE360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E735-491E-C93D-0FBD-7B110D6B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A29A5-809C-9B33-FEFD-BD033831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3805B-8FC9-167A-BA77-76ED488F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018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891D-295C-13A2-168C-CD6D1820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8CD7-94CA-D5CE-8016-B66570639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37CFC-0ACC-ADA3-4DB6-6C4BE79E8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3E917-59AD-571C-2EAF-E564BC9EE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B0FC5-D437-775A-3EB3-6D2B9569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57BDE-CBF8-7077-69DA-04697658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956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C129-077F-AA75-0C6A-31B067AF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F3A65-19B6-2BC6-DC8E-A9729BD2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2F13C-E7CB-4532-3B5A-F4878E5D7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CE4A0-022F-948E-34DC-5CF32A7B5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E1ED8-F751-5244-FA1B-D47200A54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3E8B4-A07F-448E-4E53-A02A54ED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76F859-30CA-7F35-CC77-622C0F0A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C01E8-4FB5-5FF6-E521-8FAE2378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105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0600-868D-2B96-32EF-CF0FFF9A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A22D0-C695-9DC4-E184-C576B1335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B46A4-37CB-87DA-B5B1-3D52CAB5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D48EF-DA9C-86CF-3A7A-DD02128C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077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178E5-614D-E1AA-7CCC-53B8CC206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14FF9-EF2F-3134-5EF5-9CC48ABC8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B2C2D-6CDD-3D0F-4445-FED8C5EA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323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AC08-7AF4-F69D-B78E-27595722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96A83-CBA7-839B-AC5F-1B38B337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5743B-060B-6375-E00C-A4337404F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2E942-0374-97B2-4A66-995698276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F5AFA-B83E-25F0-6C54-0CD4AC9B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3C4B8-E1BA-4E59-BB49-CF5B6638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754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C508-8F1F-9E9E-7BD0-77AE4727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F965C-935E-6A81-9D09-AB6CB27E9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8AD02-A7DE-F806-086E-B28808AA8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0254-BA34-C9A3-8F63-86D75F84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1EB60-2031-7864-976C-83BF8742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5F5BC-FF14-4222-1597-161F94E8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701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56B6B-5A3D-A754-671E-8A9EE9D2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E66B6-C1FF-BB5F-3D9F-4DF08740C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0DF89-7C49-C34E-B3B7-E15F740C3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94FA-1256-40C4-8AEE-F35B91FBDA2A}" type="datetimeFigureOut">
              <a:rPr lang="en-ID" smtClean="0"/>
              <a:t>11/08/2023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66A8C-EDB0-7508-BAB5-06ABCF2F7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4D98-280E-AA97-1AE8-9B77B0E1B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8744C-4985-45ED-B26C-02FB91333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754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0.png"/><Relationship Id="rId9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7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2505" y="380197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31" y="-92213"/>
            <a:ext cx="12192000" cy="1842196"/>
          </a:xfrm>
          <a:prstGeom prst="rect">
            <a:avLst/>
          </a:prstGeom>
          <a:solidFill>
            <a:srgbClr val="32AEB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-86507"/>
            <a:ext cx="12192000" cy="219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rot="10800000">
            <a:off x="-1" y="5309948"/>
            <a:ext cx="12192000" cy="15480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10800000">
            <a:off x="-1" y="6539490"/>
            <a:ext cx="12192000" cy="3185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9" name="Trapezoid 8"/>
          <p:cNvSpPr/>
          <p:nvPr/>
        </p:nvSpPr>
        <p:spPr>
          <a:xfrm flipV="1">
            <a:off x="3945346" y="-147916"/>
            <a:ext cx="4301067" cy="1100476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24" name="Trapezoid 23"/>
          <p:cNvSpPr/>
          <p:nvPr/>
        </p:nvSpPr>
        <p:spPr>
          <a:xfrm flipV="1">
            <a:off x="3962398" y="-131279"/>
            <a:ext cx="4301067" cy="263849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27" name="Trapezoid 26"/>
          <p:cNvSpPr/>
          <p:nvPr/>
        </p:nvSpPr>
        <p:spPr>
          <a:xfrm flipV="1">
            <a:off x="10244667" y="-100577"/>
            <a:ext cx="1981197" cy="21907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28" name="Trapezoid 27"/>
          <p:cNvSpPr/>
          <p:nvPr/>
        </p:nvSpPr>
        <p:spPr>
          <a:xfrm flipV="1">
            <a:off x="-1" y="-108894"/>
            <a:ext cx="1981197" cy="21907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34" name="Trapezoid 33"/>
          <p:cNvSpPr/>
          <p:nvPr/>
        </p:nvSpPr>
        <p:spPr>
          <a:xfrm rot="10800000" flipV="1">
            <a:off x="8321936" y="6526135"/>
            <a:ext cx="1981197" cy="337572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35" name="Trapezoid 34"/>
          <p:cNvSpPr/>
          <p:nvPr/>
        </p:nvSpPr>
        <p:spPr>
          <a:xfrm rot="10800000" flipV="1">
            <a:off x="1888879" y="6522556"/>
            <a:ext cx="1981197" cy="335445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viar Dreams" panose="020B0402020204020504" pitchFamily="34" charset="0"/>
            </a:endParaRPr>
          </a:p>
        </p:txBody>
      </p:sp>
      <p:sp>
        <p:nvSpPr>
          <p:cNvPr id="22" name="CustomShape 6"/>
          <p:cNvSpPr/>
          <p:nvPr/>
        </p:nvSpPr>
        <p:spPr>
          <a:xfrm>
            <a:off x="1927440" y="977040"/>
            <a:ext cx="8371080" cy="76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latin typeface="Caviar Dreams" panose="020B0402020204020504" pitchFamily="34" charset="0"/>
              </a:rPr>
              <a:t>Thesis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23" name="CustomShape 12"/>
          <p:cNvSpPr/>
          <p:nvPr/>
        </p:nvSpPr>
        <p:spPr>
          <a:xfrm>
            <a:off x="65519" y="1969552"/>
            <a:ext cx="12060720" cy="7131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/>
            <a:r>
              <a:rPr lang="en-US" sz="2400" b="1" dirty="0">
                <a:latin typeface="Caviar Dreams" panose="020B0402020204020504" pitchFamily="34" charset="0"/>
              </a:rPr>
              <a:t>TRAJECTORY TRACKING PADA MOBIL AUTONOMOUS MENGGUNAKAN PREDICTION </a:t>
            </a:r>
          </a:p>
          <a:p>
            <a:pPr algn="ctr"/>
            <a:r>
              <a:rPr lang="en-US" sz="2400" b="1" dirty="0">
                <a:latin typeface="Caviar Dreams" panose="020B0402020204020504" pitchFamily="34" charset="0"/>
              </a:rPr>
              <a:t>KONTROL DENGAN REFERENSI WAKTU</a:t>
            </a:r>
          </a:p>
        </p:txBody>
      </p:sp>
      <p:sp>
        <p:nvSpPr>
          <p:cNvPr id="29" name="CustomShape 17"/>
          <p:cNvSpPr/>
          <p:nvPr/>
        </p:nvSpPr>
        <p:spPr>
          <a:xfrm>
            <a:off x="672840" y="5271400"/>
            <a:ext cx="10846080" cy="118908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US" sz="36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INSTITUT TEKNOLOGI SEPULUH NOPEMBER</a:t>
            </a:r>
          </a:p>
          <a:p>
            <a:pPr algn="ctr">
              <a:lnSpc>
                <a:spcPct val="100000"/>
              </a:lnSpc>
            </a:pPr>
            <a:r>
              <a:rPr lang="en-ID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2023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761264"/>
              </p:ext>
            </p:extLst>
          </p:nvPr>
        </p:nvGraphicFramePr>
        <p:xfrm>
          <a:off x="689891" y="2877797"/>
          <a:ext cx="10846080" cy="2271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5372">
                <a:tc>
                  <a:txBody>
                    <a:bodyPr/>
                    <a:lstStyle/>
                    <a:p>
                      <a:pPr algn="ctr"/>
                      <a:r>
                        <a:rPr lang="en-ID" sz="2400" b="1" baseline="0" dirty="0" err="1">
                          <a:latin typeface="Caviar Dreams" panose="020B0402020204020504" pitchFamily="34" charset="0"/>
                        </a:rPr>
                        <a:t>Renardi</a:t>
                      </a:r>
                      <a:r>
                        <a:rPr lang="en-ID" sz="2400" b="1" baseline="0" dirty="0">
                          <a:latin typeface="Caviar Dreams" panose="020B0402020204020504" pitchFamily="34" charset="0"/>
                        </a:rPr>
                        <a:t> </a:t>
                      </a:r>
                      <a:r>
                        <a:rPr lang="en-ID" sz="2400" b="1" baseline="0" dirty="0" err="1">
                          <a:latin typeface="Caviar Dreams" panose="020B0402020204020504" pitchFamily="34" charset="0"/>
                        </a:rPr>
                        <a:t>Adryantoro</a:t>
                      </a:r>
                      <a:r>
                        <a:rPr lang="en-ID" sz="2400" b="1" baseline="0" dirty="0">
                          <a:latin typeface="Caviar Dreams" panose="020B0402020204020504" pitchFamily="34" charset="0"/>
                        </a:rPr>
                        <a:t> </a:t>
                      </a:r>
                      <a:r>
                        <a:rPr lang="en-ID" sz="2400" b="1" baseline="0" dirty="0" err="1">
                          <a:latin typeface="Caviar Dreams" panose="020B0402020204020504" pitchFamily="34" charset="0"/>
                        </a:rPr>
                        <a:t>Priambudi</a:t>
                      </a:r>
                      <a:r>
                        <a:rPr lang="en-ID" sz="2400" b="1" baseline="0" dirty="0">
                          <a:latin typeface="Caviar Dreams" panose="020B0402020204020504" pitchFamily="34" charset="0"/>
                        </a:rPr>
                        <a:t>                6022211030</a:t>
                      </a:r>
                      <a:endParaRPr lang="en-US" sz="2400" b="1" dirty="0">
                        <a:latin typeface="Caviar Dreams" panose="020B04020202040205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6246">
                <a:tc>
                  <a:txBody>
                    <a:bodyPr/>
                    <a:lstStyle/>
                    <a:p>
                      <a:pPr algn="l"/>
                      <a:r>
                        <a:rPr lang="en-ID" sz="2400" b="1" dirty="0">
                          <a:latin typeface="Caviar Dreams" panose="020B0402020204020504" pitchFamily="34" charset="0"/>
                        </a:rPr>
                        <a:t>                              </a:t>
                      </a:r>
                      <a:r>
                        <a:rPr lang="en-ID" sz="2400" b="1" dirty="0" err="1">
                          <a:latin typeface="Caviar Dreams" panose="020B0402020204020504" pitchFamily="34" charset="0"/>
                        </a:rPr>
                        <a:t>Dosen</a:t>
                      </a:r>
                      <a:r>
                        <a:rPr lang="en-ID" sz="2400" b="1" dirty="0">
                          <a:latin typeface="Caviar Dreams" panose="020B0402020204020504" pitchFamily="34" charset="0"/>
                        </a:rPr>
                        <a:t> </a:t>
                      </a:r>
                      <a:r>
                        <a:rPr lang="en-ID" sz="2400" b="1" dirty="0" err="1">
                          <a:latin typeface="Caviar Dreams" panose="020B0402020204020504" pitchFamily="34" charset="0"/>
                        </a:rPr>
                        <a:t>Pembimbing</a:t>
                      </a:r>
                      <a:r>
                        <a:rPr lang="en-ID" sz="2400" b="1" dirty="0">
                          <a:latin typeface="Caviar Dreams" panose="020B0402020204020504" pitchFamily="34" charset="0"/>
                        </a:rPr>
                        <a:t>:</a:t>
                      </a:r>
                    </a:p>
                    <a:p>
                      <a:pPr algn="l"/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</a:t>
                      </a:r>
                      <a:r>
                        <a:rPr lang="id-ID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Dr. Ir.  Ari Santoso, DEA.</a:t>
                      </a:r>
                      <a:r>
                        <a:rPr lang="en-ID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id-ID" sz="2000" b="1" kern="1200" dirty="0">
                          <a:effectLst/>
                          <a:latin typeface="Caviar Dreams" panose="020B0402020204020504" pitchFamily="34" charset="0"/>
                        </a:rPr>
                        <a:t>NIP. </a:t>
                      </a:r>
                      <a:r>
                        <a:rPr lang="id-ID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196602181991021001</a:t>
                      </a:r>
                      <a:endParaRPr lang="en-US" sz="1800" b="1" dirty="0">
                        <a:latin typeface="Caviar Dreams" panose="020B04020202040205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7D7832D-BEE5-7E21-6BBF-5ED8375D72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77" y="178493"/>
            <a:ext cx="793204" cy="7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8860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1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7B9A8E-4CDA-8FC3-8664-729FB6AC2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26" y="2092390"/>
            <a:ext cx="5309145" cy="2341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4A7D8-A60D-22D8-E9DD-025951FDA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521" y="1924042"/>
            <a:ext cx="6092653" cy="2678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52E8B-5792-7D34-7B2C-103431F84EF6}"/>
              </a:ext>
            </a:extLst>
          </p:cNvPr>
          <p:cNvSpPr txBox="1"/>
          <p:nvPr/>
        </p:nvSpPr>
        <p:spPr>
          <a:xfrm>
            <a:off x="827879" y="4759412"/>
            <a:ext cx="43469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</a:rPr>
              <a:t>Potential field </a:t>
            </a:r>
            <a:r>
              <a:rPr lang="en-US" sz="2400" dirty="0" err="1">
                <a:latin typeface="Cambria Math" panose="02040503050406030204" pitchFamily="18" charset="0"/>
              </a:rPr>
              <a:t>tanpa</a:t>
            </a:r>
            <a:r>
              <a:rPr lang="en-US" sz="2400" dirty="0">
                <a:latin typeface="Cambria Math" panose="02040503050406030204" pitchFamily="18" charset="0"/>
              </a:rPr>
              <a:t> obstacle</a:t>
            </a:r>
            <a:endParaRPr lang="en-US" sz="2400" dirty="0">
              <a:effectLst/>
              <a:latin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E5039-7EB0-F3BC-C641-725AA6A78829}"/>
              </a:ext>
            </a:extLst>
          </p:cNvPr>
          <p:cNvSpPr txBox="1"/>
          <p:nvPr/>
        </p:nvSpPr>
        <p:spPr>
          <a:xfrm>
            <a:off x="6778081" y="4761190"/>
            <a:ext cx="43469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</a:rPr>
              <a:t>Potential field </a:t>
            </a:r>
            <a:r>
              <a:rPr lang="en-US" sz="2400" dirty="0" err="1">
                <a:latin typeface="Cambria Math" panose="02040503050406030204" pitchFamily="18" charset="0"/>
              </a:rPr>
              <a:t>dengan</a:t>
            </a:r>
            <a:r>
              <a:rPr lang="en-US" sz="2400" dirty="0">
                <a:latin typeface="Cambria Math" panose="02040503050406030204" pitchFamily="18" charset="0"/>
              </a:rPr>
              <a:t>  obstacle</a:t>
            </a:r>
            <a:endParaRPr lang="en-US" sz="2400" dirty="0">
              <a:effectLst/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92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1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44206F-6BB8-EC8C-07F9-DB8875E0B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" y="1306450"/>
            <a:ext cx="6254150" cy="2635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54F568-49C0-7099-2CAB-763A07B22659}"/>
                  </a:ext>
                </a:extLst>
              </p:cNvPr>
              <p:cNvSpPr txBox="1"/>
              <p:nvPr/>
            </p:nvSpPr>
            <p:spPr>
              <a:xfrm>
                <a:off x="5937850" y="1519274"/>
                <a:ext cx="6254150" cy="4421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Pemodelan fungsi </a:t>
                </a:r>
                <a:r>
                  <a:rPr lang="id-ID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potential </a:t>
                </a:r>
                <a:r>
                  <a:rPr lang="id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 jalan dapat dimodifikasi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mengikuti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koordinat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frenet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id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menjadi seperti berikut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br>
                  <a:rPr lang="id-ID" sz="18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𝑟𝑜𝑎𝑑</m:t>
                          </m:r>
                        </m:sub>
                      </m:sSub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=0.5∗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</m:t>
                      </m:r>
                      <m:d>
                        <m:d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d>
                      <m:d>
                        <m:d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d-ID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id-ID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d-ID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id-ID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id-ID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d-ID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Arial" panose="020B0604020202020204" pitchFamily="34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d-ID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Arial" panose="020B0604020202020204" pitchFamily="34" charset="0"/>
                                                    </a:rPr>
                                                    <m:t>𝑤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id-ID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D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d-ID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Dimana A(d) dapat ditulis seperti berikut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d-ID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  <m:r>
                      <a:rPr lang="id-ID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ID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d-ID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𝑠𝑔𝑛</m:t>
                            </m:r>
                            <m:d>
                              <m:dPr>
                                <m:ctrlPr>
                                  <a:rPr lang="en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d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  <m:r>
                                  <a:rPr lang="id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d-ID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id-ID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id-ID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id-ID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𝑠𝑔𝑛</m:t>
                            </m:r>
                            <m:d>
                              <m:dPr>
                                <m:ctrlPr>
                                  <a:rPr lang="en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d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  <m:r>
                                  <a:rPr lang="id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d-ID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id-ID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ID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d-ID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d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d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+2</m:t>
                        </m:r>
                        <m:sSub>
                          <m:sSubPr>
                            <m:ctrlPr>
                              <a:rPr lang="en-ID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d-ID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d-ID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 	= Jarak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tempuh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 	=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Simopangan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garis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garis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tengah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jalan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54F568-49C0-7099-2CAB-763A07B22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850" y="1519274"/>
                <a:ext cx="6254150" cy="4421018"/>
              </a:xfrm>
              <a:prstGeom prst="rect">
                <a:avLst/>
              </a:prstGeom>
              <a:blipFill>
                <a:blip r:embed="rId5"/>
                <a:stretch>
                  <a:fillRect l="-780" t="-690" r="-877" b="-124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3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1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C2936B-93EF-A1F8-4985-78EBEA200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10" y="1293890"/>
            <a:ext cx="5708327" cy="3147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82B2A-68E5-290F-8DF4-E9362AC7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399" y="1500772"/>
            <a:ext cx="3359981" cy="2884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457B8-5978-4BE9-0F03-552707B18008}"/>
              </a:ext>
            </a:extLst>
          </p:cNvPr>
          <p:cNvSpPr txBox="1"/>
          <p:nvPr/>
        </p:nvSpPr>
        <p:spPr>
          <a:xfrm>
            <a:off x="827879" y="4759412"/>
            <a:ext cx="43469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</a:rPr>
              <a:t>Potential field </a:t>
            </a:r>
            <a:r>
              <a:rPr lang="en-US" sz="2400" dirty="0" err="1">
                <a:latin typeface="Cambria Math" panose="02040503050406030204" pitchFamily="18" charset="0"/>
              </a:rPr>
              <a:t>tanpa</a:t>
            </a:r>
            <a:r>
              <a:rPr lang="en-US" sz="2400" dirty="0">
                <a:latin typeface="Cambria Math" panose="02040503050406030204" pitchFamily="18" charset="0"/>
              </a:rPr>
              <a:t> obstacle</a:t>
            </a:r>
            <a:endParaRPr lang="en-US" sz="2400" dirty="0">
              <a:effectLst/>
              <a:latin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B1DEC-E5AA-8AC6-1847-A6AA57B1B4F9}"/>
              </a:ext>
            </a:extLst>
          </p:cNvPr>
          <p:cNvSpPr txBox="1"/>
          <p:nvPr/>
        </p:nvSpPr>
        <p:spPr>
          <a:xfrm>
            <a:off x="6778081" y="4761190"/>
            <a:ext cx="43469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</a:rPr>
              <a:t>Potential field </a:t>
            </a:r>
            <a:r>
              <a:rPr lang="en-US" sz="2400" dirty="0" err="1">
                <a:latin typeface="Cambria Math" panose="02040503050406030204" pitchFamily="18" charset="0"/>
              </a:rPr>
              <a:t>dengan</a:t>
            </a:r>
            <a:r>
              <a:rPr lang="en-US" sz="2400" dirty="0">
                <a:latin typeface="Cambria Math" panose="02040503050406030204" pitchFamily="18" charset="0"/>
              </a:rPr>
              <a:t>  obstacle</a:t>
            </a:r>
            <a:endParaRPr lang="en-US" sz="2400" dirty="0">
              <a:effectLst/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6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1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1F1448-4333-0983-741B-A818EE97D3E4}"/>
                  </a:ext>
                </a:extLst>
              </p:cNvPr>
              <p:cNvSpPr txBox="1"/>
              <p:nvPr/>
            </p:nvSpPr>
            <p:spPr>
              <a:xfrm>
                <a:off x="394060" y="1270440"/>
                <a:ext cx="8664802" cy="4512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Pemodelan </a:t>
                </a:r>
                <a:r>
                  <a:rPr lang="id-ID" sz="18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Bezier curve </a:t>
                </a:r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dengan derajat n ditulis seperti berikut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𝜏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Dimana 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Posisi dari </a:t>
                </a:r>
                <a:r>
                  <a:rPr lang="id-ID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control point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Bernstein polynomial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Bernstein polynomial dapat dimodelkan seperti berikut: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bSup>
                      <m:d>
                        <m:d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(1−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  <m:sup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p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Ketika n di set menjadi 4 maka formulasi Bezier menjadi seperti berikut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(1−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p>
                    </m:sSup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+4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(1−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+6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(1−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+4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(1−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p>
                    </m:sSup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[0,1]</m:t>
                    </m:r>
                  </m:oMath>
                </a14:m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1F1448-4333-0983-741B-A818EE97D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0" y="1270440"/>
                <a:ext cx="8664802" cy="4512774"/>
              </a:xfrm>
              <a:prstGeom prst="rect">
                <a:avLst/>
              </a:prstGeom>
              <a:blipFill>
                <a:blip r:embed="rId4"/>
                <a:stretch>
                  <a:fillRect l="-633" t="-270" b="-40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97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1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8FB419-C890-CDA8-66AF-BE5B87A8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09" y="1283676"/>
            <a:ext cx="5808452" cy="4557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F3A6F-D13B-F182-15DF-C56CD145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548" y="1408470"/>
            <a:ext cx="5808452" cy="4268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4F69B-00BF-BCC5-0967-97B7C0DEF4BD}"/>
              </a:ext>
            </a:extLst>
          </p:cNvPr>
          <p:cNvSpPr txBox="1"/>
          <p:nvPr/>
        </p:nvSpPr>
        <p:spPr>
          <a:xfrm>
            <a:off x="915008" y="5933520"/>
            <a:ext cx="48467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>
                <a:latin typeface="Cambria Math" panose="02040503050406030204" pitchFamily="18" charset="0"/>
              </a:rPr>
              <a:t>Percobaan</a:t>
            </a:r>
            <a:r>
              <a:rPr lang="en-US" sz="2400" dirty="0">
                <a:latin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</a:rPr>
              <a:t>dengan</a:t>
            </a:r>
            <a:r>
              <a:rPr lang="en-US" sz="2400" dirty="0">
                <a:latin typeface="Cambria Math" panose="02040503050406030204" pitchFamily="18" charset="0"/>
              </a:rPr>
              <a:t> 2 obstacle static</a:t>
            </a:r>
            <a:endParaRPr lang="en-US" sz="2400" dirty="0">
              <a:effectLst/>
              <a:latin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67E83-BB2C-A043-A652-077EDCEBB8F1}"/>
              </a:ext>
            </a:extLst>
          </p:cNvPr>
          <p:cNvSpPr txBox="1"/>
          <p:nvPr/>
        </p:nvSpPr>
        <p:spPr>
          <a:xfrm>
            <a:off x="6864423" y="5917628"/>
            <a:ext cx="484670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>
                <a:latin typeface="Cambria Math" panose="02040503050406030204" pitchFamily="18" charset="0"/>
              </a:rPr>
              <a:t>Percobaan</a:t>
            </a:r>
            <a:r>
              <a:rPr lang="en-US" sz="2400" dirty="0">
                <a:latin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</a:rPr>
              <a:t>dengan</a:t>
            </a:r>
            <a:r>
              <a:rPr lang="en-US" sz="2400" dirty="0">
                <a:latin typeface="Cambria Math" panose="02040503050406030204" pitchFamily="18" charset="0"/>
              </a:rPr>
              <a:t> obstacle static dan dynamic</a:t>
            </a:r>
            <a:endParaRPr lang="en-US" sz="2400" dirty="0">
              <a:effectLst/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28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2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EDE98-D6D4-BECD-F0A7-44AEB77DF7B3}"/>
              </a:ext>
            </a:extLst>
          </p:cNvPr>
          <p:cNvSpPr txBox="1"/>
          <p:nvPr/>
        </p:nvSpPr>
        <p:spPr>
          <a:xfrm>
            <a:off x="253484" y="1184414"/>
            <a:ext cx="1193851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Predictive Control for autonomous Vehicle with speed Profile Shaping</a:t>
            </a:r>
          </a:p>
          <a:p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Ditulis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		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id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Y.Mizhusima</a:t>
            </a:r>
            <a:r>
              <a:rPr lang="id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I.Okinawa</a:t>
            </a:r>
            <a:r>
              <a:rPr lang="id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K.Nonaka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  <a:p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Publikasi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: </a:t>
            </a:r>
            <a:r>
              <a:rPr lang="id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id-ID" sz="2400" dirty="0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id-ID" sz="2400" baseline="30000" dirty="0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id-ID" sz="2400" dirty="0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 IFAC </a:t>
            </a:r>
            <a:r>
              <a:rPr lang="id-ID" sz="2400" dirty="0" err="1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Symposium</a:t>
            </a:r>
            <a:r>
              <a:rPr lang="id-ID" sz="2400" dirty="0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2400" dirty="0" err="1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  <a:r>
              <a:rPr lang="id-ID" sz="2400" dirty="0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2400" dirty="0" err="1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Intelligent</a:t>
            </a:r>
            <a:r>
              <a:rPr lang="id-ID" sz="2400" dirty="0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2400" dirty="0" err="1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Autonomous</a:t>
            </a:r>
            <a:r>
              <a:rPr lang="id-ID" sz="2400" dirty="0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2400" dirty="0" err="1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Vehicle</a:t>
            </a:r>
            <a:r>
              <a:rPr lang="id-ID" sz="2400" dirty="0">
                <a:effectLst/>
                <a:latin typeface="Times" pitchFamily="2" charset="0"/>
                <a:ea typeface="Calibri" panose="020F0502020204030204" pitchFamily="34" charset="0"/>
                <a:cs typeface="Arial" panose="020B0604020202020204" pitchFamily="34" charset="0"/>
              </a:rPr>
              <a:t> IAV</a:t>
            </a:r>
            <a:r>
              <a:rPr lang="en-ID" sz="2400" dirty="0">
                <a:effectLst/>
                <a:latin typeface="Times" pitchFamily="2" charset="0"/>
              </a:rPr>
              <a:t> </a:t>
            </a:r>
            <a:b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: 2019</a:t>
            </a:r>
          </a:p>
          <a:p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Topik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 </a:t>
            </a:r>
          </a:p>
          <a:p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Kontrol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autonomous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sangat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memperhatikan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akselerasi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deselerasi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kenyamanan</a:t>
            </a: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4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2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FE807517-F04F-9DC1-55B2-042C04F79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9" y="935645"/>
            <a:ext cx="6137821" cy="1855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EEE0FD-58F3-AF72-28A8-2DE26DCC7AB1}"/>
                  </a:ext>
                </a:extLst>
              </p:cNvPr>
              <p:cNvSpPr txBox="1"/>
              <p:nvPr/>
            </p:nvSpPr>
            <p:spPr>
              <a:xfrm>
                <a:off x="55020" y="2548144"/>
                <a:ext cx="6032821" cy="3469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15000"/>
                  </a:lnSpc>
                  <a:spcAft>
                    <a:spcPts val="800"/>
                  </a:spcAft>
                  <a:buFont typeface="Wingdings" pitchFamily="2" charset="2"/>
                  <a:buChar char="Ø"/>
                </a:pP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Cruise Control: Pada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pustaka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ini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Target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kecepatan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adalah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maximum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kecepatan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mobil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 Model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menentukan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waktu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akselerasi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dan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deselerasi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adalah</a:t>
                </a:r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id-ID" sz="18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20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d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id-ID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D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d-ID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id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D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d-ID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D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d-ID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D" sz="2000" dirty="0">
                    <a:effectLst/>
                  </a:rPr>
                  <a:t> </a:t>
                </a:r>
              </a:p>
              <a:p>
                <a:pPr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Dimana:</a:t>
                </a:r>
              </a:p>
              <a:p>
                <a:pPr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ID" sz="20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d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ID" sz="2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Kecepatan</a:t>
                </a:r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2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awal</a:t>
                </a:r>
                <a:endParaRPr lang="en-ID" sz="20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ID" sz="20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ID" sz="2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Kecepatan</a:t>
                </a:r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target</a:t>
                </a:r>
              </a:p>
              <a:p>
                <a:pPr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ID" sz="20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id-ID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ID" sz="2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Akselerasi</a:t>
                </a:r>
                <a:r>
                  <a:rPr lang="en-ID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target</a:t>
                </a:r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EEE0FD-58F3-AF72-28A8-2DE26DCC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" y="2548144"/>
                <a:ext cx="6032821" cy="3469989"/>
              </a:xfrm>
              <a:prstGeom prst="rect">
                <a:avLst/>
              </a:prstGeom>
              <a:blipFill>
                <a:blip r:embed="rId5"/>
                <a:stretch>
                  <a:fillRect l="-1050" r="-840" b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05CE2-2B63-4EAC-93D6-6CAB302989B3}"/>
                  </a:ext>
                </a:extLst>
              </p:cNvPr>
              <p:cNvSpPr txBox="1"/>
              <p:nvPr/>
            </p:nvSpPr>
            <p:spPr>
              <a:xfrm>
                <a:off x="6209159" y="2378568"/>
                <a:ext cx="5682391" cy="4359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800"/>
                  </a:spcAft>
                  <a:buFont typeface="Wingdings" pitchFamily="2" charset="2"/>
                  <a:buChar char="Ø"/>
                  <a:tabLst>
                    <a:tab pos="540385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Model Adaptive Cruise </a:t>
                </a:r>
                <a:r>
                  <a:rPr lang="en-US" dirty="0" err="1">
                    <a:solidFill>
                      <a:srgbClr val="000000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kontrol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8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d-ID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𝑇𝐻𝑊</m:t>
                          </m:r>
                        </m:sub>
                      </m:sSub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𝑇𝑇𝐶</m:t>
                          </m:r>
                        </m:sub>
                      </m:sSub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𝑎𝑐𝑐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−∆</m:t>
                          </m:r>
                          <m:sSub>
                            <m:sSubPr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])</m:t>
                      </m:r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𝑎𝑐𝑐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𝑎𝑐𝑐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𝑎𝑐𝑐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id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id-ID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Dimana</a:t>
                </a:r>
                <a:r>
                  <a:rPr lang="id-ID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𝑇𝐻𝑊</m:t>
                        </m:r>
                      </m:sub>
                    </m:sSub>
                  </m:oMath>
                </a14:m>
                <a:r>
                  <a:rPr lang="id-ID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= </a:t>
                </a:r>
                <a:r>
                  <a:rPr lang="id-ID" sz="1800" i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time</a:t>
                </a:r>
                <a:r>
                  <a:rPr lang="id-ID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id-ID" sz="1800" i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headway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𝑇𝑇𝐶</m:t>
                        </m:r>
                      </m:sub>
                    </m:sSub>
                  </m:oMath>
                </a14:m>
                <a:r>
                  <a:rPr lang="id-ID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= </a:t>
                </a:r>
                <a:r>
                  <a:rPr lang="id-ID" sz="1800" i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time</a:t>
                </a:r>
                <a:r>
                  <a:rPr lang="id-ID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id-ID" sz="1800" i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to</a:t>
                </a:r>
                <a:r>
                  <a:rPr lang="id-ID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id-ID" sz="1800" i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collision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id-ID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= Jarak mobil dengan mobil </a:t>
                </a:r>
                <a:r>
                  <a:rPr lang="id-ID" sz="1800" i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leader</a:t>
                </a:r>
                <a:r>
                  <a:rPr lang="id-ID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id-ID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yang kita inginkan</a:t>
                </a:r>
              </a:p>
              <a:p>
                <a:pPr algn="just"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D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	=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Konstanta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05CE2-2B63-4EAC-93D6-6CAB30298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59" y="2378568"/>
                <a:ext cx="5682391" cy="4359976"/>
              </a:xfrm>
              <a:prstGeom prst="rect">
                <a:avLst/>
              </a:prstGeom>
              <a:blipFill>
                <a:blip r:embed="rId6"/>
                <a:stretch>
                  <a:fillRect l="-1116" r="-893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58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2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5" name="Picture 4" descr="Diagram, line chart&#10;&#10;Description automatically generated with medium confidence">
            <a:extLst>
              <a:ext uri="{FF2B5EF4-FFF2-40B4-BE49-F238E27FC236}">
                <a16:creationId xmlns:a16="http://schemas.microsoft.com/office/drawing/2014/main" id="{E125E650-0B3D-EB30-7F7F-76A6E23708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1" y="909720"/>
            <a:ext cx="5008262" cy="269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3E480-0E79-252E-8EA7-6C45CDB2E694}"/>
              </a:ext>
            </a:extLst>
          </p:cNvPr>
          <p:cNvSpPr txBox="1"/>
          <p:nvPr/>
        </p:nvSpPr>
        <p:spPr>
          <a:xfrm>
            <a:off x="5114843" y="1213486"/>
            <a:ext cx="6032821" cy="1124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Penggabungan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dicari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terkecil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di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wakilkan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garis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kuning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putus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putus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Iterasi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time sampling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MPC</a:t>
            </a:r>
            <a:endParaRPr lang="en-ID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FA5B3C-405A-8399-749C-7E154B12B193}"/>
              </a:ext>
            </a:extLst>
          </p:cNvPr>
          <p:cNvCxnSpPr/>
          <p:nvPr/>
        </p:nvCxnSpPr>
        <p:spPr>
          <a:xfrm>
            <a:off x="-1440" y="3859306"/>
            <a:ext cx="120854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8D9DAD7-1882-1924-83E3-A593021F2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20" y="4022158"/>
            <a:ext cx="3352800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8B87EC-31D3-56B9-0993-645EE08D8777}"/>
                  </a:ext>
                </a:extLst>
              </p:cNvPr>
              <p:cNvSpPr txBox="1"/>
              <p:nvPr/>
            </p:nvSpPr>
            <p:spPr>
              <a:xfrm>
                <a:off x="4058553" y="4116133"/>
                <a:ext cx="7583934" cy="1873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Pada </a:t>
                </a:r>
                <a:r>
                  <a:rPr lang="en-US" dirty="0" err="1"/>
                  <a:t>penelitian</a:t>
                </a:r>
                <a:r>
                  <a:rPr lang="en-US" dirty="0"/>
                  <a:t> juga </a:t>
                </a:r>
                <a:r>
                  <a:rPr lang="en-US" dirty="0" err="1"/>
                  <a:t>diberikan</a:t>
                </a:r>
                <a:r>
                  <a:rPr lang="en-US" dirty="0"/>
                  <a:t> </a:t>
                </a:r>
                <a:r>
                  <a:rPr lang="en-US" dirty="0" err="1"/>
                  <a:t>pembatasan</a:t>
                </a:r>
                <a:r>
                  <a:rPr lang="en-US" dirty="0"/>
                  <a:t> </a:t>
                </a:r>
                <a:r>
                  <a:rPr lang="en-US" dirty="0" err="1"/>
                  <a:t>perubahan</a:t>
                </a:r>
                <a:r>
                  <a:rPr lang="en-US" dirty="0"/>
                  <a:t> </a:t>
                </a:r>
                <a:r>
                  <a:rPr lang="en-US" dirty="0" err="1"/>
                  <a:t>percepatan</a:t>
                </a:r>
                <a:r>
                  <a:rPr lang="en-US" dirty="0"/>
                  <a:t> </a:t>
                </a:r>
                <a:r>
                  <a:rPr lang="en-US" dirty="0" err="1"/>
                  <a:t>menggunakan</a:t>
                </a:r>
                <a:r>
                  <a:rPr lang="en-US" dirty="0"/>
                  <a:t> variable yang </a:t>
                </a:r>
                <a:r>
                  <a:rPr lang="en-US" dirty="0" err="1"/>
                  <a:t>disebut</a:t>
                </a:r>
                <a:r>
                  <a:rPr lang="en-US" dirty="0"/>
                  <a:t> slack</a:t>
                </a:r>
              </a:p>
              <a:p>
                <a14:m>
                  <m:oMath xmlns:m="http://schemas.openxmlformats.org/officeDocument/2006/math">
                    <m:bar>
                      <m:barPr>
                        <m:ctrlPr>
                          <a:rPr lang="en-ID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d-ID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bar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d-ID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D" dirty="0">
                    <a:effectLst/>
                  </a:rPr>
                  <a:t> </a:t>
                </a:r>
                <a:r>
                  <a:rPr lang="en-US" dirty="0"/>
                  <a:t>	(2.26)</a:t>
                </a:r>
              </a:p>
              <a:p>
                <a14:m>
                  <m:oMath xmlns:m="http://schemas.openxmlformats.org/officeDocument/2006/math">
                    <m:bar>
                      <m:barPr>
                        <m:ctrlPr>
                          <a:rPr lang="en-ID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d-ID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bar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d-ID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id-ID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D" dirty="0">
                    <a:effectLst/>
                  </a:rPr>
                  <a:t> </a:t>
                </a:r>
                <a:r>
                  <a:rPr lang="en-US" dirty="0"/>
                  <a:t>	(2.27)</a:t>
                </a:r>
              </a:p>
              <a:p>
                <a:r>
                  <a:rPr lang="en-US" dirty="0"/>
                  <a:t>Pada </a:t>
                </a:r>
                <a:r>
                  <a:rPr lang="en-US" dirty="0" err="1"/>
                  <a:t>penggunaan</a:t>
                </a:r>
                <a:r>
                  <a:rPr lang="en-US" dirty="0"/>
                  <a:t> variable slack </a:t>
                </a:r>
                <a:r>
                  <a:rPr lang="en-US" dirty="0" err="1"/>
                  <a:t>akan</a:t>
                </a:r>
                <a:r>
                  <a:rPr lang="en-US" dirty="0"/>
                  <a:t> </a:t>
                </a:r>
                <a:r>
                  <a:rPr lang="en-US" dirty="0" err="1"/>
                  <a:t>mempengaruhi</a:t>
                </a:r>
                <a:r>
                  <a:rPr lang="en-US" dirty="0"/>
                  <a:t> </a:t>
                </a:r>
                <a:r>
                  <a:rPr lang="en-US" dirty="0" err="1"/>
                  <a:t>lebar</a:t>
                </a:r>
                <a:r>
                  <a:rPr lang="en-US" dirty="0"/>
                  <a:t> </a:t>
                </a:r>
                <a:r>
                  <a:rPr lang="en-US" dirty="0" err="1"/>
                  <a:t>bagian</a:t>
                </a:r>
                <a:r>
                  <a:rPr lang="en-US" dirty="0"/>
                  <a:t> </a:t>
                </a:r>
                <a:r>
                  <a:rPr lang="en-US" dirty="0" err="1"/>
                  <a:t>berwarna</a:t>
                </a:r>
                <a:r>
                  <a:rPr lang="en-US" dirty="0"/>
                  <a:t> </a:t>
                </a:r>
                <a:r>
                  <a:rPr lang="en-US" dirty="0" err="1"/>
                  <a:t>kuning</a:t>
                </a:r>
                <a:r>
                  <a:rPr lang="en-US" dirty="0"/>
                  <a:t>. Bagian </a:t>
                </a:r>
                <a:r>
                  <a:rPr lang="en-US" dirty="0" err="1"/>
                  <a:t>warna</a:t>
                </a:r>
                <a:r>
                  <a:rPr lang="en-US" dirty="0"/>
                  <a:t> </a:t>
                </a:r>
                <a:r>
                  <a:rPr lang="en-US" dirty="0" err="1"/>
                  <a:t>putih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batas</a:t>
                </a:r>
                <a:r>
                  <a:rPr lang="en-US" dirty="0"/>
                  <a:t> </a:t>
                </a:r>
                <a:r>
                  <a:rPr lang="en-US" dirty="0" err="1"/>
                  <a:t>akselerasi</a:t>
                </a:r>
                <a:r>
                  <a:rPr lang="en-US" dirty="0"/>
                  <a:t> yang </a:t>
                </a:r>
                <a:r>
                  <a:rPr lang="en-US" dirty="0" err="1"/>
                  <a:t>dikatakan</a:t>
                </a:r>
                <a:r>
                  <a:rPr lang="en-US" dirty="0"/>
                  <a:t> </a:t>
                </a:r>
                <a:r>
                  <a:rPr lang="en-US" dirty="0" err="1"/>
                  <a:t>nyaman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8B87EC-31D3-56B9-0993-645EE08D8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553" y="4116133"/>
                <a:ext cx="7583934" cy="1873975"/>
              </a:xfrm>
              <a:prstGeom prst="rect">
                <a:avLst/>
              </a:prstGeom>
              <a:blipFill>
                <a:blip r:embed="rId6"/>
                <a:stretch>
                  <a:fillRect l="-669" t="-1351" b="-4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26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2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E76B12-6AE0-0E7D-0528-9CCA4748E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4"/>
          <a:stretch/>
        </p:blipFill>
        <p:spPr bwMode="auto">
          <a:xfrm>
            <a:off x="3933830" y="966960"/>
            <a:ext cx="4148518" cy="2279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CCAB96-8572-4635-38EA-8CE60C9B95F4}"/>
              </a:ext>
            </a:extLst>
          </p:cNvPr>
          <p:cNvSpPr txBox="1"/>
          <p:nvPr/>
        </p:nvSpPr>
        <p:spPr>
          <a:xfrm>
            <a:off x="12319" y="966960"/>
            <a:ext cx="2167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: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D25102-7D65-07E7-BCA4-D395B540F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65" y="3550024"/>
            <a:ext cx="3796872" cy="276668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58123AD-3FA6-97B1-8412-374BF5F99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737" y="3550024"/>
            <a:ext cx="3676705" cy="270111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3C8F920-B585-2EBC-5FCC-98E302FC5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442" y="3652496"/>
            <a:ext cx="4021929" cy="27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0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-756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3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6AC-6D0F-9700-B766-D181D8FB28E1}"/>
              </a:ext>
            </a:extLst>
          </p:cNvPr>
          <p:cNvSpPr txBox="1"/>
          <p:nvPr/>
        </p:nvSpPr>
        <p:spPr>
          <a:xfrm>
            <a:off x="253485" y="1470760"/>
            <a:ext cx="1193851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 Trajectory and Velocity Profile for Autonomous Vehicle</a:t>
            </a:r>
            <a:endParaRPr lang="en-US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Ditulis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		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ID" sz="2400" dirty="0" err="1">
                <a:solidFill>
                  <a:srgbClr val="000000"/>
                </a:solidFill>
                <a:latin typeface="CMUSansSerif-DemiCondensed"/>
                <a:ea typeface="Times New Roman" panose="02020603050405020304" pitchFamily="18" charset="0"/>
              </a:rPr>
              <a:t>Hriskesh</a:t>
            </a:r>
            <a:r>
              <a:rPr lang="en-ID" sz="2400" dirty="0">
                <a:solidFill>
                  <a:srgbClr val="000000"/>
                </a:solidFill>
                <a:latin typeface="CMUSansSerif-DemiCondensed"/>
                <a:ea typeface="Times New Roman" panose="02020603050405020304" pitchFamily="18" charset="0"/>
              </a:rPr>
              <a:t> Dey, </a:t>
            </a:r>
            <a:r>
              <a:rPr lang="en-ID" sz="2400" dirty="0" err="1">
                <a:solidFill>
                  <a:srgbClr val="000000"/>
                </a:solidFill>
                <a:latin typeface="CMUSansSerif-DemiCondensed"/>
                <a:ea typeface="Times New Roman" panose="02020603050405020304" pitchFamily="18" charset="0"/>
              </a:rPr>
              <a:t>Rithika</a:t>
            </a:r>
            <a:r>
              <a:rPr lang="en-ID" sz="2400" dirty="0">
                <a:solidFill>
                  <a:srgbClr val="000000"/>
                </a:solidFill>
                <a:latin typeface="CMUSansSerif-DemiCondensed"/>
                <a:ea typeface="Times New Roman" panose="02020603050405020304" pitchFamily="18" charset="0"/>
              </a:rPr>
              <a:t> Ranadive, </a:t>
            </a:r>
            <a:r>
              <a:rPr lang="en-ID" sz="2400" dirty="0" err="1">
                <a:solidFill>
                  <a:srgbClr val="000000"/>
                </a:solidFill>
                <a:latin typeface="CMUSansSerif-DemiCondensed"/>
                <a:ea typeface="Times New Roman" panose="02020603050405020304" pitchFamily="18" charset="0"/>
              </a:rPr>
              <a:t>Abishek</a:t>
            </a:r>
            <a:r>
              <a:rPr lang="en-ID" sz="2400" dirty="0">
                <a:solidFill>
                  <a:srgbClr val="000000"/>
                </a:solidFill>
                <a:latin typeface="CMUSansSerif-DemiCondensed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latin typeface="CMUSansSerif-DemiCondensed"/>
                <a:ea typeface="Times New Roman" panose="02020603050405020304" pitchFamily="18" charset="0"/>
              </a:rPr>
              <a:t>Chaudari</a:t>
            </a:r>
            <a:endParaRPr lang="en-ID" sz="2400" dirty="0"/>
          </a:p>
          <a:p>
            <a:endParaRPr lang="en-ID" dirty="0"/>
          </a:p>
          <a:p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Publikasi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: International Journal of engineering and advance technology (IJEAT)</a:t>
            </a:r>
            <a:b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: 2021</a:t>
            </a:r>
          </a:p>
          <a:p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Topik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 </a:t>
            </a:r>
          </a:p>
          <a:p>
            <a:pPr algn="just"/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melebihi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akselerasi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dan jerk.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5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4000" y="1700807"/>
            <a:ext cx="12192000" cy="4608512"/>
          </a:xfrm>
          <a:prstGeom prst="rect">
            <a:avLst/>
          </a:prstGeom>
          <a:solidFill>
            <a:srgbClr val="32AEB4"/>
          </a:solidFill>
          <a:ln>
            <a:solidFill>
              <a:srgbClr val="3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F29525-78F5-77DC-A6E7-CF19CDB8DFF9}"/>
              </a:ext>
            </a:extLst>
          </p:cNvPr>
          <p:cNvSpPr/>
          <p:nvPr/>
        </p:nvSpPr>
        <p:spPr>
          <a:xfrm>
            <a:off x="6974384" y="4812260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967" y="504958"/>
            <a:ext cx="12192000" cy="768085"/>
          </a:xfrm>
        </p:spPr>
        <p:txBody>
          <a:bodyPr/>
          <a:lstStyle/>
          <a:p>
            <a:r>
              <a:rPr lang="en-US" altLang="ko-KR" b="1" dirty="0" err="1">
                <a:solidFill>
                  <a:srgbClr val="F2A40D"/>
                </a:solidFill>
              </a:rPr>
              <a:t>Susunan</a:t>
            </a:r>
            <a:r>
              <a:rPr lang="en-US" altLang="ko-KR" b="1" dirty="0">
                <a:solidFill>
                  <a:srgbClr val="F2A40D"/>
                </a:solidFill>
              </a:rPr>
              <a:t> </a:t>
            </a:r>
            <a:r>
              <a:rPr lang="en-US" altLang="ko-KR" b="1" dirty="0" err="1">
                <a:solidFill>
                  <a:srgbClr val="F2A40D"/>
                </a:solidFill>
              </a:rPr>
              <a:t>Presentasi</a:t>
            </a:r>
            <a:endParaRPr lang="ko-KR" altLang="en-US" b="1" dirty="0">
              <a:solidFill>
                <a:srgbClr val="F2A40D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9" name="Oval 8"/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Oval 9"/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734244" y="2450587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Background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34244" y="3826731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Rumusan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Masalah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34244" y="5196304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Tujuan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98196" y="2288050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1" name="Oval 20"/>
          <p:cNvSpPr/>
          <p:nvPr/>
        </p:nvSpPr>
        <p:spPr>
          <a:xfrm>
            <a:off x="6974384" y="3632199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7862292" y="2423221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Batasan </a:t>
            </a:r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Batasan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99669" y="3812647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Model dan </a:t>
            </a:r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Metode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72000" y="2205064"/>
            <a:ext cx="480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56920" y="237288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09296" y="370585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6B1CD-35E6-20CC-B863-02D15233F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081" y="270066"/>
            <a:ext cx="1270866" cy="1270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42339E-ECDD-30B3-9665-6B27A5177B2A}"/>
              </a:ext>
            </a:extLst>
          </p:cNvPr>
          <p:cNvSpPr txBox="1"/>
          <p:nvPr/>
        </p:nvSpPr>
        <p:spPr>
          <a:xfrm>
            <a:off x="6909295" y="4903916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CD9CD-EFE1-6273-1235-082D1ABB1E76}"/>
              </a:ext>
            </a:extLst>
          </p:cNvPr>
          <p:cNvSpPr txBox="1"/>
          <p:nvPr/>
        </p:nvSpPr>
        <p:spPr>
          <a:xfrm>
            <a:off x="7861620" y="5006474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Referensi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64386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-756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3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 descr="Chart, diagram&#10;&#10;Description automatically generated">
            <a:extLst>
              <a:ext uri="{FF2B5EF4-FFF2-40B4-BE49-F238E27FC236}">
                <a16:creationId xmlns:a16="http://schemas.microsoft.com/office/drawing/2014/main" id="{C1012C5D-CE8F-F282-31B5-BE487C50E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" y="974520"/>
            <a:ext cx="4183163" cy="187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7D370-EC9D-982A-0C06-AFE7D5677D2F}"/>
              </a:ext>
            </a:extLst>
          </p:cNvPr>
          <p:cNvSpPr txBox="1"/>
          <p:nvPr/>
        </p:nvSpPr>
        <p:spPr>
          <a:xfrm>
            <a:off x="4195481" y="1414800"/>
            <a:ext cx="7543801" cy="12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Pemodelan profil kecepatan menggunakan bentuk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trapezoidal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Profil kecepatan akan dihitung pada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masing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masing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segment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path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Dimana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setiap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segment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akan dibagi kembali menjadi tiga bagian kecepatan yaitu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ramp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Constant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tranversal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ramp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down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2F0AEE-2275-5800-30F7-A0B612F7777E}"/>
              </a:ext>
            </a:extLst>
          </p:cNvPr>
          <p:cNvCxnSpPr>
            <a:cxnSpLocks/>
          </p:cNvCxnSpPr>
          <p:nvPr/>
        </p:nvCxnSpPr>
        <p:spPr>
          <a:xfrm>
            <a:off x="12318" y="3092824"/>
            <a:ext cx="121796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2D3CEEA-AB57-04ED-4BED-209C65003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48" y="3339028"/>
            <a:ext cx="3430159" cy="2261069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04DCC5-6EC6-C69D-8A51-E7BF564BC3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37" y="3378175"/>
            <a:ext cx="3611844" cy="211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484C4D-2A22-43CD-AE92-9C9F186D13C1}"/>
              </a:ext>
            </a:extLst>
          </p:cNvPr>
          <p:cNvSpPr txBox="1"/>
          <p:nvPr/>
        </p:nvSpPr>
        <p:spPr>
          <a:xfrm>
            <a:off x="173648" y="5984563"/>
            <a:ext cx="7278407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Grafik hubungan kecepatan dan waktu, Lalu grafik jarak dengan kecepatan 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756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-756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3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484C4D-2A22-43CD-AE92-9C9F186D13C1}"/>
              </a:ext>
            </a:extLst>
          </p:cNvPr>
          <p:cNvSpPr txBox="1"/>
          <p:nvPr/>
        </p:nvSpPr>
        <p:spPr>
          <a:xfrm>
            <a:off x="198157" y="1270440"/>
            <a:ext cx="4347001" cy="106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Model Matematika dari pembagian </a:t>
            </a:r>
            <a:r>
              <a:rPr lang="id-ID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segment</a:t>
            </a:r>
            <a:r>
              <a:rPr lang="id-ID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id-ID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profile</a:t>
            </a:r>
            <a:r>
              <a:rPr lang="id-ID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kecepatan trapezoid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B3F8B32-7B6A-0171-5A74-A4781C1FA4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73194"/>
                  </p:ext>
                </p:extLst>
              </p:nvPr>
            </p:nvGraphicFramePr>
            <p:xfrm>
              <a:off x="215581" y="2163717"/>
              <a:ext cx="1748488" cy="365379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48488">
                      <a:extLst>
                        <a:ext uri="{9D8B030D-6E8A-4147-A177-3AD203B41FA5}">
                          <a16:colId xmlns:a16="http://schemas.microsoft.com/office/drawing/2014/main" val="172227180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d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id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d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id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2 </m:t>
                                    </m:r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8749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4997473"/>
                      </a:ext>
                    </a:extLst>
                  </a:tr>
                  <a:tr h="36322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d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id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d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id-ID" sz="16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2 </m:t>
                                    </m:r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𝑑𝑒𝑐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76050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  <m:r>
                                  <a:rPr lang="id-ID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76077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d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d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2773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B3F8B32-7B6A-0171-5A74-A4781C1FA4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73194"/>
                  </p:ext>
                </p:extLst>
              </p:nvPr>
            </p:nvGraphicFramePr>
            <p:xfrm>
              <a:off x="215581" y="2163717"/>
              <a:ext cx="1748488" cy="365379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48488">
                      <a:extLst>
                        <a:ext uri="{9D8B030D-6E8A-4147-A177-3AD203B41FA5}">
                          <a16:colId xmlns:a16="http://schemas.microsoft.com/office/drawing/2014/main" val="1722271809"/>
                        </a:ext>
                      </a:extLst>
                    </a:gridCol>
                  </a:tblGrid>
                  <a:tr h="6251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2041" r="-719" b="-4897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8749113"/>
                      </a:ext>
                    </a:extLst>
                  </a:tr>
                  <a:tr h="3849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161290" r="-719" b="-6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4997473"/>
                      </a:ext>
                    </a:extLst>
                  </a:tr>
                  <a:tr h="8685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117391" r="-719" b="-20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605095"/>
                      </a:ext>
                    </a:extLst>
                  </a:tr>
                  <a:tr h="605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312500" r="-719" b="-1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607740"/>
                      </a:ext>
                    </a:extLst>
                  </a:tr>
                  <a:tr h="1169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215217" r="-7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27733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A3D28-B414-C13C-D52C-C4E13BCB1F0B}"/>
              </a:ext>
            </a:extLst>
          </p:cNvPr>
          <p:cNvCxnSpPr/>
          <p:nvPr/>
        </p:nvCxnSpPr>
        <p:spPr>
          <a:xfrm>
            <a:off x="5534926" y="1066860"/>
            <a:ext cx="0" cy="5486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265851C-4A02-9FEE-5195-57DEDB169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92091"/>
            <a:ext cx="4433708" cy="2433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BF8C19-18E3-45EF-BB47-F77DD8B40C63}"/>
                  </a:ext>
                </a:extLst>
              </p:cNvPr>
              <p:cNvSpPr txBox="1"/>
              <p:nvPr/>
            </p:nvSpPr>
            <p:spPr>
              <a:xfrm>
                <a:off x="5716813" y="4882014"/>
                <a:ext cx="6259606" cy="1439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𝑎𝑐𝑐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𝑑𝑒𝑐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𝑎𝑐𝑐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𝑑𝑒𝑐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𝑎𝑐𝑐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𝑑𝑒𝑐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BF8C19-18E3-45EF-BB47-F77DD8B40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813" y="4882014"/>
                <a:ext cx="6259606" cy="1439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D1FF40-B373-FB3B-BEF2-AF9188F596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04" y="2027719"/>
            <a:ext cx="3142686" cy="1838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8533A2-68B0-E5FB-3107-98591DF3AD9E}"/>
              </a:ext>
            </a:extLst>
          </p:cNvPr>
          <p:cNvSpPr txBox="1"/>
          <p:nvPr/>
        </p:nvSpPr>
        <p:spPr>
          <a:xfrm>
            <a:off x="5677020" y="1206507"/>
            <a:ext cx="3682440" cy="96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Model Matematika </a:t>
            </a:r>
            <a:r>
              <a:rPr lang="id-ID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mencari kecepatan </a:t>
            </a:r>
            <a:r>
              <a:rPr lang="id-ID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konstant</a:t>
            </a:r>
            <a:r>
              <a:rPr lang="id-ID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dengan waktu yang ditentukan</a:t>
            </a:r>
          </a:p>
        </p:txBody>
      </p:sp>
    </p:spTree>
    <p:extLst>
      <p:ext uri="{BB962C8B-B14F-4D97-AF65-F5344CB8AC3E}">
        <p14:creationId xmlns:p14="http://schemas.microsoft.com/office/powerpoint/2010/main" val="376087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-756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3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0D39C9-A078-6BC7-0C51-138C747D2DAF}"/>
              </a:ext>
            </a:extLst>
          </p:cNvPr>
          <p:cNvSpPr txBox="1"/>
          <p:nvPr/>
        </p:nvSpPr>
        <p:spPr>
          <a:xfrm>
            <a:off x="60844" y="1136132"/>
            <a:ext cx="8599061" cy="236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Selanjutnya profil kecepatan dapat dihaluskan kembali menggunakan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cubic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polynomial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id-ID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Hasil dari penghalusan profil kecepatan pada model </a:t>
            </a:r>
            <a:r>
              <a:rPr lang="id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trapezoidal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menjadi seperti berikut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1ECB2C2C-DF88-234B-D7D6-56E3F7A271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701952"/>
                  </p:ext>
                </p:extLst>
              </p:nvPr>
            </p:nvGraphicFramePr>
            <p:xfrm>
              <a:off x="285057" y="1629398"/>
              <a:ext cx="4469218" cy="15158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69218">
                      <a:extLst>
                        <a:ext uri="{9D8B030D-6E8A-4147-A177-3AD203B41FA5}">
                          <a16:colId xmlns:a16="http://schemas.microsoft.com/office/drawing/2014/main" val="87945239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1524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   =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𝑎𝑡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75648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524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𝑎𝑐𝑐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(0)=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6001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524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   =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11944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524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𝑎𝑐𝑐</m:t>
                                </m:r>
                                <m:d>
                                  <m:d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id-ID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d-ID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id-ID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id-ID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𝑎𝑓</m:t>
                                </m:r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2873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1ECB2C2C-DF88-234B-D7D6-56E3F7A271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701952"/>
                  </p:ext>
                </p:extLst>
              </p:nvPr>
            </p:nvGraphicFramePr>
            <p:xfrm>
              <a:off x="285057" y="1629398"/>
              <a:ext cx="4469218" cy="15158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69218">
                      <a:extLst>
                        <a:ext uri="{9D8B030D-6E8A-4147-A177-3AD203B41FA5}">
                          <a16:colId xmlns:a16="http://schemas.microsoft.com/office/drawing/2014/main" val="879452391"/>
                        </a:ext>
                      </a:extLst>
                    </a:gridCol>
                  </a:tblGrid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6897" b="-3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7564841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110714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600144"/>
                      </a:ext>
                    </a:extLst>
                  </a:tr>
                  <a:tr h="388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190323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194422"/>
                      </a:ext>
                    </a:extLst>
                  </a:tr>
                  <a:tr h="4021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28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287354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042EEA3-D6E8-5F6D-57C1-648AF3EBA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40"/>
          <a:stretch/>
        </p:blipFill>
        <p:spPr bwMode="auto">
          <a:xfrm>
            <a:off x="181662" y="3949797"/>
            <a:ext cx="4163898" cy="24570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A6A35D-36A4-AC62-5800-8250CDB9B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275" y="3957707"/>
            <a:ext cx="3989018" cy="25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-756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3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AFB9706-1586-7869-5445-97D8B85DEB37}"/>
              </a:ext>
            </a:extLst>
          </p:cNvPr>
          <p:cNvGrpSpPr/>
          <p:nvPr/>
        </p:nvGrpSpPr>
        <p:grpSpPr>
          <a:xfrm>
            <a:off x="582533" y="1819301"/>
            <a:ext cx="8180534" cy="4437859"/>
            <a:chOff x="0" y="0"/>
            <a:chExt cx="5520185" cy="2875239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7FC83E59-1435-181F-73CA-689756F52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33040" cy="1439545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3444FCA6-94CC-B92F-7D92-74A60C26C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3020" y="8546"/>
              <a:ext cx="2717165" cy="1439545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1C4E05EB-2B07-C215-8883-7C138804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6" y="1435694"/>
              <a:ext cx="2789555" cy="1439545"/>
            </a:xfrm>
            <a:prstGeom prst="rect">
              <a:avLst/>
            </a:prstGeom>
          </p:spPr>
        </p:pic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9A618049-C7A8-91B1-B4C2-1F8CF435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3020" y="1435694"/>
              <a:ext cx="2399665" cy="143954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3632FF5-04A9-8AF5-4B5F-7921996B495E}"/>
              </a:ext>
            </a:extLst>
          </p:cNvPr>
          <p:cNvSpPr txBox="1"/>
          <p:nvPr/>
        </p:nvSpPr>
        <p:spPr>
          <a:xfrm>
            <a:off x="254878" y="945473"/>
            <a:ext cx="8660521" cy="66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Hasil dari penelitian ini adalah </a:t>
            </a:r>
            <a:r>
              <a:rPr lang="id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Perbadingan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pembuatan profil kecepatan </a:t>
            </a:r>
            <a:r>
              <a:rPr lang="id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trapezoidal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dan profil kecepatan yang telah dihaluskan dengan </a:t>
            </a:r>
            <a:r>
              <a:rPr lang="id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cubic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d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spline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41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Caviar Dreams" panose="020B0402020204020504" pitchFamily="34" charset="0"/>
              </a:rPr>
              <a:t>Model dan </a:t>
            </a:r>
            <a:r>
              <a:rPr lang="en-US" sz="4800" b="1" dirty="0" err="1">
                <a:latin typeface="Caviar Dreams" panose="020B0402020204020504" pitchFamily="34" charset="0"/>
              </a:rPr>
              <a:t>Metode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4" name="CustomShape 9">
            <a:extLst>
              <a:ext uri="{FF2B5EF4-FFF2-40B4-BE49-F238E27FC236}">
                <a16:creationId xmlns:a16="http://schemas.microsoft.com/office/drawing/2014/main" id="{BD5AEB7F-6073-B286-6B43-4D1D0A45E30C}"/>
              </a:ext>
            </a:extLst>
          </p:cNvPr>
          <p:cNvSpPr/>
          <p:nvPr/>
        </p:nvSpPr>
        <p:spPr>
          <a:xfrm>
            <a:off x="426240" y="171000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r>
              <a:rPr lang="en-US" sz="2000" b="1" dirty="0">
                <a:latin typeface="Caviar Dreams" panose="020B0402020204020504" pitchFamily="34" charset="0"/>
              </a:rPr>
              <a:t>Model yang </a:t>
            </a:r>
            <a:r>
              <a:rPr lang="en-US" sz="2000" b="1" dirty="0" err="1">
                <a:latin typeface="Caviar Dreams" panose="020B0402020204020504" pitchFamily="34" charset="0"/>
              </a:rPr>
              <a:t>digunakan</a:t>
            </a:r>
            <a:r>
              <a:rPr lang="en-US" sz="2000" b="1" dirty="0">
                <a:latin typeface="Caviar Dreams" panose="020B0402020204020504" pitchFamily="34" charset="0"/>
              </a:rPr>
              <a:t>:</a:t>
            </a:r>
          </a:p>
          <a:p>
            <a:pPr marL="457200" lvl="0" indent="-457200" algn="just">
              <a:lnSpc>
                <a:spcPct val="150000"/>
              </a:lnSpc>
              <a:buAutoNum type="arabicPeriod"/>
              <a:tabLst>
                <a:tab pos="540385" algn="l"/>
              </a:tabLst>
            </a:pPr>
            <a:r>
              <a:rPr lang="en-US" sz="2000" b="1" dirty="0">
                <a:latin typeface="Caviar Dreams" panose="020B0402020204020504" pitchFamily="34" charset="0"/>
              </a:rPr>
              <a:t>Model </a:t>
            </a:r>
            <a:r>
              <a:rPr lang="en-US" sz="2000" b="1" dirty="0" err="1">
                <a:latin typeface="Caviar Dreams" panose="020B0402020204020504" pitchFamily="34" charset="0"/>
              </a:rPr>
              <a:t>Dinamika</a:t>
            </a:r>
            <a:r>
              <a:rPr lang="en-US" sz="2000" b="1" dirty="0">
                <a:latin typeface="Caviar Dreams" panose="020B0402020204020504" pitchFamily="34" charset="0"/>
              </a:rPr>
              <a:t> Mobil</a:t>
            </a:r>
          </a:p>
          <a:p>
            <a:pPr marL="457200" lvl="0" indent="-457200" algn="just">
              <a:lnSpc>
                <a:spcPct val="150000"/>
              </a:lnSpc>
              <a:buAutoNum type="arabicPeriod"/>
              <a:tabLst>
                <a:tab pos="540385" algn="l"/>
              </a:tabLst>
            </a:pPr>
            <a:r>
              <a:rPr lang="en-US" sz="2000" b="1" i="1" dirty="0">
                <a:latin typeface="Caviar Dreams" panose="020B0402020204020504" pitchFamily="34" charset="0"/>
              </a:rPr>
              <a:t>Model Time Mission Control</a:t>
            </a:r>
            <a:endParaRPr lang="en-US" sz="2000" b="1" dirty="0">
              <a:latin typeface="Caviar Dreams" panose="020B0402020204020504" pitchFamily="34" charset="0"/>
            </a:endParaRPr>
          </a:p>
          <a:p>
            <a:pPr marL="457200" lvl="0" indent="-457200" algn="just">
              <a:lnSpc>
                <a:spcPct val="150000"/>
              </a:lnSpc>
              <a:buAutoNum type="arabicPeriod"/>
              <a:tabLst>
                <a:tab pos="540385" algn="l"/>
              </a:tabLst>
            </a:pPr>
            <a:r>
              <a:rPr lang="en-US" sz="2000" b="1" dirty="0">
                <a:latin typeface="Caviar Dreams" panose="020B0402020204020504" pitchFamily="34" charset="0"/>
              </a:rPr>
              <a:t>Model PID</a:t>
            </a:r>
          </a:p>
        </p:txBody>
      </p:sp>
    </p:spTree>
    <p:extLst>
      <p:ext uri="{BB962C8B-B14F-4D97-AF65-F5344CB8AC3E}">
        <p14:creationId xmlns:p14="http://schemas.microsoft.com/office/powerpoint/2010/main" val="1908613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000" b="1" dirty="0">
                <a:latin typeface="Caviar Dreams" panose="020B0402020204020504" pitchFamily="34" charset="0"/>
              </a:rPr>
              <a:t>Diagram Blok </a:t>
            </a:r>
            <a:r>
              <a:rPr lang="en-US" sz="4000" b="1" dirty="0" err="1">
                <a:latin typeface="Caviar Dreams" panose="020B0402020204020504" pitchFamily="34" charset="0"/>
              </a:rPr>
              <a:t>Sistem</a:t>
            </a:r>
            <a:endParaRPr lang="en-US" sz="14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E4011E-ED15-3DB0-FE90-B9EBFD83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20" y="1804113"/>
            <a:ext cx="10271160" cy="326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7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000" b="1" dirty="0">
                <a:latin typeface="Caviar Dreams" panose="020B0402020204020504" pitchFamily="34" charset="0"/>
              </a:rPr>
              <a:t>Diagram Blok Time Mission Control</a:t>
            </a:r>
            <a:endParaRPr lang="en-US" sz="14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83844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12" y="296414"/>
            <a:ext cx="500265" cy="500265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0EA30AA-1E70-8493-0F18-3FFF6126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6" y="1041928"/>
            <a:ext cx="11254649" cy="53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Caviar Dreams" panose="020B0402020204020504" pitchFamily="34" charset="0"/>
              </a:rPr>
              <a:t>Model </a:t>
            </a:r>
            <a:r>
              <a:rPr lang="en-US" sz="4800" b="1" dirty="0" err="1">
                <a:latin typeface="Caviar Dreams" panose="020B0402020204020504" pitchFamily="34" charset="0"/>
              </a:rPr>
              <a:t>Dinamika</a:t>
            </a:r>
            <a:r>
              <a:rPr lang="en-US" sz="4800" b="1" dirty="0">
                <a:latin typeface="Caviar Dreams" panose="020B0402020204020504" pitchFamily="34" charset="0"/>
              </a:rPr>
              <a:t> Mobil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9986C9-9B0D-3083-42DB-8686F9BC0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54" y="1781961"/>
            <a:ext cx="5797893" cy="2750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2924B-1E34-1D74-C2C6-F99FA6AFFE1E}"/>
                  </a:ext>
                </a:extLst>
              </p:cNvPr>
              <p:cNvSpPr txBox="1"/>
              <p:nvPr/>
            </p:nvSpPr>
            <p:spPr>
              <a:xfrm>
                <a:off x="6375749" y="1165024"/>
                <a:ext cx="5848234" cy="2351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Bentuk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deskripsi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matematika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mobil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yang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mendeskripsikan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gerakan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pada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sumbu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kartesian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cos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			(3.1)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			(3.2)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				</a:t>
                </a:r>
                <a:r>
                  <a:rPr lang="en-US" dirty="0"/>
                  <a:t>(3.3)</a:t>
                </a:r>
                <a:endParaRPr lang="en-ID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2924B-1E34-1D74-C2C6-F99FA6AFF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49" y="1165024"/>
                <a:ext cx="5848234" cy="2351926"/>
              </a:xfrm>
              <a:prstGeom prst="rect">
                <a:avLst/>
              </a:prstGeom>
              <a:blipFill>
                <a:blip r:embed="rId5"/>
                <a:stretch>
                  <a:fillRect l="-938" r="-834" b="-336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207AF-D1AF-A739-FAE6-78E9BEC97C70}"/>
                  </a:ext>
                </a:extLst>
              </p:cNvPr>
              <p:cNvSpPr txBox="1"/>
              <p:nvPr/>
            </p:nvSpPr>
            <p:spPr>
              <a:xfrm>
                <a:off x="6375749" y="3537889"/>
                <a:ext cx="5473873" cy="330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Turunan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error vector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menjadi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seperti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berikut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(3.5)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	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(3.6)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−</m:t>
                    </m:r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	(3.7)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Dimana</a:t>
                </a:r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𝑠𝑢𝑑𝑢𝑡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𝑠𝑙𝑖𝑝</m:t>
                      </m:r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207AF-D1AF-A739-FAE6-78E9BEC97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49" y="3537889"/>
                <a:ext cx="5473873" cy="3307829"/>
              </a:xfrm>
              <a:prstGeom prst="rect">
                <a:avLst/>
              </a:prstGeom>
              <a:blipFill>
                <a:blip r:embed="rId6"/>
                <a:stretch>
                  <a:fillRect l="-10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993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Caviar Dreams" panose="020B0402020204020504" pitchFamily="34" charset="0"/>
              </a:rPr>
              <a:t>Travel Distance Calculation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2924B-1E34-1D74-C2C6-F99FA6AFFE1E}"/>
                  </a:ext>
                </a:extLst>
              </p:cNvPr>
              <p:cNvSpPr txBox="1"/>
              <p:nvPr/>
            </p:nvSpPr>
            <p:spPr>
              <a:xfrm>
                <a:off x="5285282" y="1213486"/>
                <a:ext cx="6460315" cy="5317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dirty="0" err="1">
                    <a:latin typeface="Cambria Math" panose="02040503050406030204" pitchFamily="18" charset="0"/>
                  </a:rPr>
                  <a:t>Menghitung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jarak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antara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titik</a:t>
                </a:r>
                <a:r>
                  <a:rPr lang="en-US" dirty="0">
                    <a:latin typeface="Cambria Math" panose="02040503050406030204" pitchFamily="18" charset="0"/>
                  </a:rPr>
                  <a:t> pada waypoint </a:t>
                </a:r>
                <a:r>
                  <a:rPr lang="en-US" dirty="0" err="1">
                    <a:latin typeface="Cambria Math" panose="02040503050406030204" pitchFamily="18" charset="0"/>
                  </a:rPr>
                  <a:t>menggunakan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ecluidean</a:t>
                </a:r>
                <a:r>
                  <a:rPr lang="en-US" dirty="0">
                    <a:latin typeface="Cambria Math" panose="02040503050406030204" pitchFamily="18" charset="0"/>
                  </a:rPr>
                  <a:t> distance.</a:t>
                </a:r>
                <a:endParaRPr lang="en-US" dirty="0">
                  <a:effectLst/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D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ID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ID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D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+(</m:t>
                              </m:r>
                              <m:sSub>
                                <m:sSubPr>
                                  <m:ctrlPr>
                                    <a:rPr lang="en-ID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D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8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Jarak </a:t>
                </a:r>
                <a:r>
                  <a:rPr lang="en-US" dirty="0" err="1">
                    <a:ea typeface="Calibri" panose="020F0502020204030204" pitchFamily="34" charset="0"/>
                    <a:cs typeface="Arial" panose="020B0604020202020204" pitchFamily="34" charset="0"/>
                  </a:rPr>
                  <a:t>seluruh</a:t>
                </a: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a typeface="Calibri" panose="020F0502020204030204" pitchFamily="34" charset="0"/>
                    <a:cs typeface="Arial" panose="020B0604020202020204" pitchFamily="34" charset="0"/>
                  </a:rPr>
                  <a:t>antara</a:t>
                </a: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a typeface="Calibri" panose="020F0502020204030204" pitchFamily="34" charset="0"/>
                    <a:cs typeface="Arial" panose="020B0604020202020204" pitchFamily="34" charset="0"/>
                  </a:rPr>
                  <a:t>titik</a:t>
                </a: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 pada waypoint </a:t>
                </a:r>
                <a:r>
                  <a:rPr lang="en-US" dirty="0" err="1">
                    <a:ea typeface="Calibri" panose="020F0502020204030204" pitchFamily="34" charset="0"/>
                    <a:cs typeface="Arial" panose="020B0604020202020204" pitchFamily="34" charset="0"/>
                  </a:rPr>
                  <a:t>akan</a:t>
                </a: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a typeface="Calibri" panose="020F0502020204030204" pitchFamily="34" charset="0"/>
                    <a:cs typeface="Arial" panose="020B0604020202020204" pitchFamily="34" charset="0"/>
                  </a:rPr>
                  <a:t>dihitung</a:t>
                </a: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a typeface="Calibri" panose="020F0502020204030204" pitchFamily="34" charset="0"/>
                    <a:cs typeface="Arial" panose="020B0604020202020204" pitchFamily="34" charset="0"/>
                  </a:rPr>
                  <a:t>menggunakan</a:t>
                </a: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a typeface="Calibri" panose="020F0502020204030204" pitchFamily="34" charset="0"/>
                    <a:cs typeface="Arial" panose="020B0604020202020204" pitchFamily="34" charset="0"/>
                  </a:rPr>
                  <a:t>fungsi</a:t>
                </a: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 sigma </a:t>
                </a:r>
                <a:r>
                  <a:rPr lang="en-US" dirty="0" err="1">
                    <a:ea typeface="Calibri" panose="020F0502020204030204" pitchFamily="34" charset="0"/>
                    <a:cs typeface="Arial" panose="020B0604020202020204" pitchFamily="34" charset="0"/>
                  </a:rPr>
                  <a:t>seperti</a:t>
                </a: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a typeface="Calibri" panose="020F0502020204030204" pitchFamily="34" charset="0"/>
                    <a:cs typeface="Arial" panose="020B0604020202020204" pitchFamily="34" charset="0"/>
                  </a:rPr>
                  <a:t>berikut</a:t>
                </a:r>
                <a:endParaRPr lang="en-US" dirty="0"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mencari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jarak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tempuh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yang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tersisa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dapat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menggunakan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penguranngan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antara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dan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jarak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yang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telah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ditempuh</a:t>
                </a:r>
                <a:r>
                  <a:rPr lang="en-US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𝑝𝑎𝑡h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dirty="0">
                    <a:effectLst/>
                  </a:rPr>
                  <a:t> </a:t>
                </a:r>
                <a:endParaRPr lang="en-ID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2924B-1E34-1D74-C2C6-F99FA6AFF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82" y="1213486"/>
                <a:ext cx="6460315" cy="5317674"/>
              </a:xfrm>
              <a:prstGeom prst="rect">
                <a:avLst/>
              </a:prstGeom>
              <a:blipFill>
                <a:blip r:embed="rId4"/>
                <a:stretch>
                  <a:fillRect l="-786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38A08-CFA5-823F-E18E-5CF99B06035D}"/>
              </a:ext>
            </a:extLst>
          </p:cNvPr>
          <p:cNvCxnSpPr/>
          <p:nvPr/>
        </p:nvCxnSpPr>
        <p:spPr>
          <a:xfrm>
            <a:off x="490330" y="1404730"/>
            <a:ext cx="1490390" cy="516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B314D-54F4-6A65-EA17-E34F8B9ED7AE}"/>
              </a:ext>
            </a:extLst>
          </p:cNvPr>
          <p:cNvCxnSpPr>
            <a:cxnSpLocks/>
          </p:cNvCxnSpPr>
          <p:nvPr/>
        </p:nvCxnSpPr>
        <p:spPr>
          <a:xfrm>
            <a:off x="1980720" y="1921565"/>
            <a:ext cx="1066800" cy="7681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CFC9-1180-78F5-7CF8-76F4A64841CE}"/>
              </a:ext>
            </a:extLst>
          </p:cNvPr>
          <p:cNvCxnSpPr>
            <a:cxnSpLocks/>
          </p:cNvCxnSpPr>
          <p:nvPr/>
        </p:nvCxnSpPr>
        <p:spPr>
          <a:xfrm>
            <a:off x="3047520" y="2689752"/>
            <a:ext cx="678246" cy="1182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75CE2-A261-DD5E-3E5A-E5396F7AAFD9}"/>
              </a:ext>
            </a:extLst>
          </p:cNvPr>
          <p:cNvSpPr txBox="1"/>
          <p:nvPr/>
        </p:nvSpPr>
        <p:spPr>
          <a:xfrm>
            <a:off x="154855" y="1107784"/>
            <a:ext cx="29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4A21D-3C3B-2233-89A3-4E8BFA72EE5F}"/>
              </a:ext>
            </a:extLst>
          </p:cNvPr>
          <p:cNvSpPr txBox="1"/>
          <p:nvPr/>
        </p:nvSpPr>
        <p:spPr>
          <a:xfrm>
            <a:off x="3660359" y="3850215"/>
            <a:ext cx="29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301737-C0EE-4E3B-962F-AC76E64A96DB}"/>
                  </a:ext>
                </a:extLst>
              </p:cNvPr>
              <p:cNvSpPr txBox="1"/>
              <p:nvPr/>
            </p:nvSpPr>
            <p:spPr>
              <a:xfrm>
                <a:off x="943976" y="1761349"/>
                <a:ext cx="358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301737-C0EE-4E3B-962F-AC76E64A9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76" y="1761349"/>
                <a:ext cx="358497" cy="369332"/>
              </a:xfrm>
              <a:prstGeom prst="rect">
                <a:avLst/>
              </a:prstGeom>
              <a:blipFill>
                <a:blip r:embed="rId5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67246C-6560-347F-2F85-3AF31EC0CAF9}"/>
                  </a:ext>
                </a:extLst>
              </p:cNvPr>
              <p:cNvSpPr txBox="1"/>
              <p:nvPr/>
            </p:nvSpPr>
            <p:spPr>
              <a:xfrm>
                <a:off x="2139576" y="2346390"/>
                <a:ext cx="358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67246C-6560-347F-2F85-3AF31EC0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76" y="2346390"/>
                <a:ext cx="358497" cy="369332"/>
              </a:xfrm>
              <a:prstGeom prst="rect">
                <a:avLst/>
              </a:prstGeom>
              <a:blipFill>
                <a:blip r:embed="rId6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DD2DDF-60F0-4303-2C4E-232EC34F4690}"/>
                  </a:ext>
                </a:extLst>
              </p:cNvPr>
              <p:cNvSpPr txBox="1"/>
              <p:nvPr/>
            </p:nvSpPr>
            <p:spPr>
              <a:xfrm>
                <a:off x="3007428" y="3349736"/>
                <a:ext cx="358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DD2DDF-60F0-4303-2C4E-232EC34F4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28" y="3349736"/>
                <a:ext cx="358497" cy="369332"/>
              </a:xfrm>
              <a:prstGeom prst="rect">
                <a:avLst/>
              </a:prstGeom>
              <a:blipFill>
                <a:blip r:embed="rId7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C332E2-EB21-DD7F-8F0E-85E17E49EB30}"/>
                  </a:ext>
                </a:extLst>
              </p:cNvPr>
              <p:cNvSpPr txBox="1"/>
              <p:nvPr/>
            </p:nvSpPr>
            <p:spPr>
              <a:xfrm>
                <a:off x="1915312" y="1528342"/>
                <a:ext cx="387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C332E2-EB21-DD7F-8F0E-85E17E49E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12" y="1528342"/>
                <a:ext cx="3877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35A0A3-882B-3A39-3EBD-29EF61A27512}"/>
                  </a:ext>
                </a:extLst>
              </p:cNvPr>
              <p:cNvSpPr txBox="1"/>
              <p:nvPr/>
            </p:nvSpPr>
            <p:spPr>
              <a:xfrm>
                <a:off x="2978192" y="2250613"/>
                <a:ext cx="387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35A0A3-882B-3A39-3EBD-29EF61A27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192" y="2250613"/>
                <a:ext cx="38773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15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Caviar Dreams" panose="020B0402020204020504" pitchFamily="34" charset="0"/>
              </a:rPr>
              <a:t>Velocity Profile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97D46243-80DB-3307-8F71-0F413A4ED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06" y="944080"/>
                <a:ext cx="6119062" cy="53859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182563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Equation of trapezoidal velocity profile has written below:</a:t>
                </a:r>
              </a:p>
              <a:p>
                <a:pPr marL="0" marR="0" lvl="0" indent="182563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en-US" sz="800" dirty="0"/>
              </a:p>
              <a:p>
                <a:pPr marL="0" marR="0" lvl="0" indent="182563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b="1" i="0" u="none" strike="noStrike" kern="1200" spc="-5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500" b="1" i="1" u="none" strike="noStrike" kern="1200" spc="-5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0" u="none" strike="noStrike" kern="1200" spc="-5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b="1" i="0" u="none" strike="noStrike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b="1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b="1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b>
                                    <m:sSubPr>
                                      <m:ctrlPr>
                                        <a:rPr lang="en-US" sz="1500" b="1" i="1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0≤</m:t>
                              </m:r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500" b="1" i="1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b="1" i="1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sz="1500" b="1" i="1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</m:t>
                                  </m:r>
                                </m:sub>
                              </m:s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b>
                                    <m:sSubPr>
                                      <m:ctrlPr>
                                        <a:rPr lang="en-US" sz="1500" b="1" i="1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sz="1500" b="1" i="1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b>
                                    <m:sSubPr>
                                      <m:ctrlPr>
                                        <a:rPr lang="en-US" sz="1500" b="1" i="1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b>
                                    <m:sSubPr>
                                      <m:ctrlPr>
                                        <a:rPr lang="en-US" sz="1500" b="1" i="1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500" b="1" i="0" u="none" strike="noStrike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500" b="1" i="1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b="1" i="0" u="none" strike="noStrike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500" b="0" i="0" u="none" strike="noStrike" dirty="0">
                  <a:effectLst/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algn="ctr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500" b="0" i="0" u="none" strike="noStrike" dirty="0">
                  <a:effectLst/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algn="ctr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i="0" u="none" strike="noStrike" kern="1200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cs typeface="Times" panose="02020603050405020304" pitchFamily="18" charset="0"/>
                  </a:rPr>
                  <a:t> </a:t>
                </a:r>
                <a:endParaRPr lang="en-US" sz="1500" b="0" i="0" u="none" strike="noStrike" dirty="0">
                  <a:effectLst/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algn="ctr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5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500" b="1" i="0" u="none" strike="noStrike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b="1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b="1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b="1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5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500" b="1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𝑉𝑡</m:t>
                              </m:r>
                            </m:e>
                            <m:sub>
                              <m:r>
                                <a:rPr lang="en-US" sz="1500" b="1" i="0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sz="15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altLang="en-US" sz="1500" dirty="0">
                  <a:latin typeface="Times" panose="02020603050405020304" pitchFamily="18" charset="0"/>
                  <a:ea typeface="SimSun" panose="02010600030101010101" pitchFamily="2" charset="-122"/>
                  <a:cs typeface="Times" panose="02020603050405020304" pitchFamily="18" charset="0"/>
                </a:endParaRPr>
              </a:p>
              <a:p>
                <a:pPr marL="0" marR="0" lvl="0" indent="182563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182563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en-US" sz="10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182563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Where: 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45720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tb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:</a:t>
                </a:r>
                <a:r>
                  <a:rPr kumimoji="0" lang="en-US" altLang="en-US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Blend Time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45720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:</a:t>
                </a:r>
                <a:r>
                  <a:rPr kumimoji="0" lang="en-US" altLang="en-US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Position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45720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q0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:</a:t>
                </a:r>
                <a:r>
                  <a:rPr kumimoji="0" lang="en-US" altLang="en-US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Initial Position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45720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qf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:</a:t>
                </a:r>
                <a:r>
                  <a:rPr kumimoji="0" lang="en-US" altLang="en-US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Final Position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45720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tf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:</a:t>
                </a:r>
                <a:r>
                  <a:rPr kumimoji="0" lang="en-US" altLang="en-US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Final Time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97D46243-80DB-3307-8F71-0F413A4ED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206" y="944080"/>
                <a:ext cx="6119062" cy="5385962"/>
              </a:xfrm>
              <a:prstGeom prst="rect">
                <a:avLst/>
              </a:prstGeom>
              <a:blipFill>
                <a:blip r:embed="rId3"/>
                <a:stretch>
                  <a:fillRect l="-1096" t="-113" r="-996" b="-15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BF117-4E01-4418-6B90-DDA779A4C0CA}"/>
                  </a:ext>
                </a:extLst>
              </p:cNvPr>
              <p:cNvSpPr txBox="1"/>
              <p:nvPr/>
            </p:nvSpPr>
            <p:spPr>
              <a:xfrm>
                <a:off x="5771928" y="1645398"/>
                <a:ext cx="6256866" cy="1762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5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f>
                                <m:f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0≤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5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5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sz="15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  <m:sup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5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5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5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BF117-4E01-4418-6B90-DDA779A4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928" y="1645398"/>
                <a:ext cx="6256866" cy="1762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567F595-0D1D-E2D1-F45C-D769A3B8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692" y="3685952"/>
            <a:ext cx="5353152" cy="28593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0ECF54-8ED5-4245-1394-97A835FC5D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267" y="418048"/>
            <a:ext cx="579603" cy="579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7583BD-4327-4786-7484-3000F4B9A6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10"/>
          <a:stretch/>
        </p:blipFill>
        <p:spPr>
          <a:xfrm>
            <a:off x="9195713" y="506595"/>
            <a:ext cx="908291" cy="422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04EE2D-E33E-D103-A960-B97A7E06DD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33" y="457563"/>
            <a:ext cx="506402" cy="5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2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3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/>
              </a:rPr>
              <a:t>Latar</a:t>
            </a:r>
            <a:r>
              <a:rPr lang="en-US" sz="48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/>
              </a:rPr>
              <a:t> </a:t>
            </a:r>
            <a:r>
              <a:rPr lang="en-US" sz="4800" b="1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/>
              </a:rPr>
              <a:t>Belakang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1"/>
            <a:ext cx="3682440" cy="1158303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9BC27-4FE4-B94D-BD55-A0352E001B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1026" name="Picture 2" descr="Will self-driving cars reach a stage when they become at least partly  centrally controlled? - Quora">
            <a:extLst>
              <a:ext uri="{FF2B5EF4-FFF2-40B4-BE49-F238E27FC236}">
                <a16:creationId xmlns:a16="http://schemas.microsoft.com/office/drawing/2014/main" id="{70284B99-6AE6-BE62-1501-663B86D6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9" y="1107784"/>
            <a:ext cx="5191566" cy="38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752F4-56E1-889A-ABA5-5BBFE3788411}"/>
              </a:ext>
            </a:extLst>
          </p:cNvPr>
          <p:cNvSpPr txBox="1"/>
          <p:nvPr/>
        </p:nvSpPr>
        <p:spPr>
          <a:xfrm>
            <a:off x="5667540" y="1428957"/>
            <a:ext cx="6113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Kasus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diselsaikan</a:t>
            </a:r>
            <a:r>
              <a:rPr lang="en-US" dirty="0"/>
              <a:t> pada </a:t>
            </a:r>
            <a:r>
              <a:rPr lang="en-US" dirty="0" err="1"/>
              <a:t>penenilitian</a:t>
            </a:r>
            <a:r>
              <a:rPr lang="en-US" dirty="0"/>
              <a:t> kali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 err="1"/>
              <a:t>publik</a:t>
            </a:r>
            <a:r>
              <a:rPr lang="en-US" b="1" dirty="0"/>
              <a:t> </a:t>
            </a:r>
            <a:r>
              <a:rPr lang="en-US" b="1" dirty="0" err="1"/>
              <a:t>transportasi</a:t>
            </a:r>
            <a:r>
              <a:rPr lang="en-US" b="1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. Publik </a:t>
            </a:r>
            <a:r>
              <a:rPr lang="en-US" dirty="0" err="1"/>
              <a:t>transportasi</a:t>
            </a:r>
            <a:r>
              <a:rPr lang="en-US" dirty="0"/>
              <a:t> </a:t>
            </a:r>
            <a:r>
              <a:rPr lang="en-US" dirty="0" err="1"/>
              <a:t>diharuskan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keberangkatan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disediakan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Jadi </a:t>
            </a:r>
            <a:r>
              <a:rPr lang="en-US" dirty="0" err="1"/>
              <a:t>bagaiamana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autonomous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kecepatannya</a:t>
            </a:r>
            <a:r>
              <a:rPr lang="en-US" dirty="0"/>
              <a:t>.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1867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Caviar Dreams" panose="020B0402020204020504" pitchFamily="34" charset="0"/>
              </a:rPr>
              <a:t>Pure Pursuit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14294F-F8D6-82CF-69AE-C2B7B1028A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20" y="1270441"/>
            <a:ext cx="3950580" cy="25122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7B43A4-A122-276A-E4FE-797DDD83C6E2}"/>
              </a:ext>
            </a:extLst>
          </p:cNvPr>
          <p:cNvSpPr txBox="1"/>
          <p:nvPr/>
        </p:nvSpPr>
        <p:spPr>
          <a:xfrm>
            <a:off x="5387007" y="2831167"/>
            <a:ext cx="62568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Pure pursuit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dibentuk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beberapa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step</a:t>
            </a: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rgbClr val="374151"/>
                </a:solidFill>
                <a:latin typeface="Söhne"/>
              </a:rPr>
              <a:t>Menentukan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posisi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dan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arah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hadap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dari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vehicle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rgbClr val="374151"/>
                </a:solidFill>
                <a:latin typeface="Söhne"/>
              </a:rPr>
              <a:t>Meneumukan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point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dengan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jarak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terdekat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pada path yang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diinginkan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Calculate the lookahead distance, which determines how far ahead the vehicle should plan its trajectory.</a:t>
            </a:r>
          </a:p>
          <a:p>
            <a:pPr algn="l">
              <a:buFont typeface="+mj-lt"/>
              <a:buAutoNum type="arabicPeriod"/>
            </a:pPr>
            <a:r>
              <a:rPr lang="en-US" dirty="0" err="1">
                <a:solidFill>
                  <a:srgbClr val="374151"/>
                </a:solidFill>
                <a:latin typeface="Söhne"/>
              </a:rPr>
              <a:t>Menghitung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titik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look ahead,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Titik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yang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digunakan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sebagai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referensi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arah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dirty="0" err="1">
                <a:solidFill>
                  <a:srgbClr val="374151"/>
                </a:solidFill>
                <a:latin typeface="Söhne"/>
              </a:rPr>
              <a:t>Menentukan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sudut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putar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kemudi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Ulangi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Langkah 1-6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71280-7D0D-8DD1-2A5C-E01B70E24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2" y="4466258"/>
            <a:ext cx="4467730" cy="1458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F8B0E-2790-38A5-ABAE-34409FA91A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267" y="418048"/>
            <a:ext cx="579603" cy="579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7B437-ED8A-3EA0-933A-14237E89F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10"/>
          <a:stretch/>
        </p:blipFill>
        <p:spPr>
          <a:xfrm>
            <a:off x="9195713" y="506595"/>
            <a:ext cx="908291" cy="422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EBC9-AA78-DF2E-8A0E-81E9FFAAE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33" y="457563"/>
            <a:ext cx="506402" cy="506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EA728A-2DE6-9859-16A5-8263677E6356}"/>
              </a:ext>
            </a:extLst>
          </p:cNvPr>
          <p:cNvSpPr txBox="1"/>
          <p:nvPr/>
        </p:nvSpPr>
        <p:spPr>
          <a:xfrm>
            <a:off x="320774" y="3916258"/>
            <a:ext cx="558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Algoritma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pure pursuit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adalah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sebuah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algoritma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CD937-E57C-348F-F83E-33C2E03C2374}"/>
              </a:ext>
            </a:extLst>
          </p:cNvPr>
          <p:cNvSpPr txBox="1"/>
          <p:nvPr/>
        </p:nvSpPr>
        <p:spPr>
          <a:xfrm>
            <a:off x="5382632" y="1450639"/>
            <a:ext cx="558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Algoritma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path tracking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banyak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digunakan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pada robotic.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Tujuan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utama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pure pursuit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adalah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membuat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kendaraan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target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telah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ditentukan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serta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meminimalkan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lateral error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antara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kendaraan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dan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12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Caviar Dreams" panose="020B0402020204020504" pitchFamily="34" charset="0"/>
              </a:rPr>
              <a:t>Lateral Control (Bezier)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80A7C-B959-0DB1-46E2-0E2010EE0938}"/>
                  </a:ext>
                </a:extLst>
              </p:cNvPr>
              <p:cNvSpPr txBox="1"/>
              <p:nvPr/>
            </p:nvSpPr>
            <p:spPr>
              <a:xfrm>
                <a:off x="3286541" y="1079511"/>
                <a:ext cx="8395731" cy="558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Sebelumnya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kita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telah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mendapatkan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D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ID" dirty="0">
                    <a:effectLst/>
                  </a:rPr>
                  <a:t>. </a:t>
                </a:r>
                <a:r>
                  <a:rPr lang="en-ID" dirty="0" err="1">
                    <a:effectLst/>
                  </a:rPr>
                  <a:t>Maka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selanjutnya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dapat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dicari</a:t>
                </a:r>
                <a:r>
                  <a:rPr lang="en-ID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dengan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cara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menggunakan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tangen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dari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curva</a:t>
                </a:r>
                <a:r>
                  <a:rPr lang="en-ID" dirty="0">
                    <a:effectLst/>
                  </a:rPr>
                  <a:t> yang </a:t>
                </a:r>
                <a:r>
                  <a:rPr lang="en-ID" dirty="0" err="1">
                    <a:effectLst/>
                  </a:rPr>
                  <a:t>didapat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turunan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pertama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dari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persamaan</a:t>
                </a:r>
                <a:r>
                  <a:rPr lang="en-ID" dirty="0"/>
                  <a:t> cubic Bezier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D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=3</m:t>
                    </m:r>
                    <m:sSup>
                      <m:sSup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+6(1−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  <m:sSub>
                      <m:sSub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)+3</m:t>
                    </m:r>
                    <m:sSup>
                      <m:sSup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), 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[0,1]</m:t>
                    </m:r>
                  </m:oMath>
                </a14:m>
                <a:r>
                  <a:rPr lang="en-ID" dirty="0">
                    <a:effectLst/>
                  </a:rPr>
                  <a:t> </a:t>
                </a:r>
                <a:endParaRPr lang="en-ID" dirty="0"/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800">
                                  <a:effectLst/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d-ID" sz="180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+6(1−</m:t>
                      </m:r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)+3</m:t>
                      </m:r>
                      <m:sSup>
                        <m:sSup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18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d-ID" sz="1800">
                          <a:effectLst/>
                          <a:latin typeface="Cambria Math" panose="02040503050406030204" pitchFamily="18" charset="0"/>
                        </a:rPr>
                        <m:t> [0,1]</m:t>
                      </m:r>
                    </m:oMath>
                  </m:oMathPara>
                </a14:m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𝑑𝑦</m:t>
                          </m:r>
                        </m:num>
                        <m:den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=3</m:t>
                      </m:r>
                      <m:sSup>
                        <m:sSup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1−</m:t>
                              </m:r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+6(1−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)+3</m:t>
                      </m:r>
                      <m:sSup>
                        <m:sSup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p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), 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𝜖</m:t>
                      </m:r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[0,1]</m:t>
                      </m:r>
                    </m:oMath>
                  </m:oMathPara>
                </a14:m>
                <a:endParaRPr lang="en-ID" dirty="0">
                  <a:effectLst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𝑑𝑦</m:t>
                          </m:r>
                        </m:num>
                        <m:den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𝑑𝑥</m:t>
                          </m:r>
                        </m:den>
                      </m:f>
                      <m:r>
                        <a:rPr lang="id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1−</m:t>
                                  </m:r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+6(1−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)+3</m:t>
                          </m:r>
                          <m:sSup>
                            <m:sSup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1−</m:t>
                                  </m:r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+6(1−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)+3</m:t>
                          </m:r>
                          <m:sSup>
                            <m:sSup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Maka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dengan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mendapatkan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arc tan(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𝑑𝑦</m:t>
                        </m:r>
                      </m:num>
                      <m:den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)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maka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didapat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D" dirty="0"/>
                  <a:t> </a:t>
                </a:r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80A7C-B959-0DB1-46E2-0E2010EE0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41" y="1079511"/>
                <a:ext cx="8395731" cy="5580438"/>
              </a:xfrm>
              <a:prstGeom prst="rect">
                <a:avLst/>
              </a:prstGeom>
              <a:blipFill>
                <a:blip r:embed="rId4"/>
                <a:stretch>
                  <a:fillRect l="-604" r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AC0DF37B-ADC1-809B-BF68-36A6F2371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8" y="1213485"/>
            <a:ext cx="212353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BFB2A-C43F-5648-026E-AA9305EB6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84" y="1213485"/>
            <a:ext cx="2844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Caviar Dreams" panose="020B0402020204020504" pitchFamily="34" charset="0"/>
              </a:rPr>
              <a:t>Lateral Control (Bezier)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309D7-26DA-AD80-B200-53F81CADD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02" y="993280"/>
            <a:ext cx="6057900" cy="280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80A7C-B959-0DB1-46E2-0E2010EE0938}"/>
                  </a:ext>
                </a:extLst>
              </p:cNvPr>
              <p:cNvSpPr txBox="1"/>
              <p:nvPr/>
            </p:nvSpPr>
            <p:spPr>
              <a:xfrm>
                <a:off x="6279094" y="1321355"/>
                <a:ext cx="5912906" cy="4743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Pada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kontrol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lateral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ini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menggunakan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didefinisikan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jarak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aman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id-ID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𝑠𝑎𝑓𝑒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Nilai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tersebut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juga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mempertimbangkan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batasan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steering 30 </a:t>
                </a:r>
                <a:r>
                  <a:rPr lang="en-ID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derajat</a:t>
                </a: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Pembentukan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local path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menggunakan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persamaan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Bezier cubic Bezier curve yang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memiliki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4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titik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kontrol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menentukan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titik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kontrol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maka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menggunakan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nilai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d-ID" sz="18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en-ID" dirty="0">
                    <a:effectLst/>
                  </a:rPr>
                  <a:t>  </a:t>
                </a:r>
                <a:r>
                  <a:rPr lang="en-ID" dirty="0" err="1">
                    <a:effectLst/>
                  </a:rPr>
                  <a:t>dengan</a:t>
                </a:r>
                <a:r>
                  <a:rPr lang="en-ID" dirty="0">
                    <a:effectLst/>
                  </a:rPr>
                  <a:t> </a:t>
                </a:r>
                <a:r>
                  <a:rPr lang="en-ID" dirty="0" err="1">
                    <a:effectLst/>
                  </a:rPr>
                  <a:t>derajat</a:t>
                </a:r>
                <a:r>
                  <a:rPr lang="en-ID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D" dirty="0">
                    <a:effectLst/>
                  </a:rPr>
                  <a:t>. </a:t>
                </a:r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𝑟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ID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𝑟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Dimana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nilai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ID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id-ID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80A7C-B959-0DB1-46E2-0E2010EE0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094" y="1321355"/>
                <a:ext cx="5912906" cy="4743863"/>
              </a:xfrm>
              <a:prstGeom prst="rect">
                <a:avLst/>
              </a:prstGeom>
              <a:blipFill>
                <a:blip r:embed="rId5"/>
                <a:stretch>
                  <a:fillRect l="-857" r="-642" b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95F4EC-27F0-8C27-A48B-4669B320F7BF}"/>
                  </a:ext>
                </a:extLst>
              </p:cNvPr>
              <p:cNvSpPr txBox="1"/>
              <p:nvPr/>
            </p:nvSpPr>
            <p:spPr>
              <a:xfrm>
                <a:off x="306073" y="4108270"/>
                <a:ext cx="5912906" cy="1395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Model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matematika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Bezier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r>
                      <a:rPr lang="id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𝐵</m:t>
                    </m:r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(1−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+3</m:t>
                    </m:r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(1−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+3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(1−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[0,1]</m:t>
                    </m:r>
                  </m:oMath>
                </a14:m>
                <a:r>
                  <a:rPr lang="en-ID" dirty="0">
                    <a:effectLst/>
                  </a:rPr>
                  <a:t> </a:t>
                </a:r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95F4EC-27F0-8C27-A48B-4669B320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3" y="4108270"/>
                <a:ext cx="5912906" cy="1395767"/>
              </a:xfrm>
              <a:prstGeom prst="rect">
                <a:avLst/>
              </a:prstGeom>
              <a:blipFill>
                <a:blip r:embed="rId6"/>
                <a:stretch>
                  <a:fillRect l="-858"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133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Caviar Dreams" panose="020B0402020204020504" pitchFamily="34" charset="0"/>
              </a:rPr>
              <a:t>Jarak Aman Adaptive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309D7-26DA-AD80-B200-53F81CADD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6" y="1204955"/>
            <a:ext cx="5257188" cy="243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95F4EC-27F0-8C27-A48B-4669B320F7BF}"/>
                  </a:ext>
                </a:extLst>
              </p:cNvPr>
              <p:cNvSpPr txBox="1"/>
              <p:nvPr/>
            </p:nvSpPr>
            <p:spPr>
              <a:xfrm>
                <a:off x="5558987" y="1107784"/>
                <a:ext cx="5912906" cy="6071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Model Linear Interpolations: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box>
                    </m:oMath>
                  </m:oMathPara>
                </a14:m>
                <a:endParaRPr lang="en-ID" sz="24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Dimana: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X = Input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kecepatan</a:t>
                </a:r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= minimal Jarak Aman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Lalu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melakukan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limitasi</a:t>
                </a:r>
                <a:r>
                  <a:rPr lang="en-ID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𝑠𝑎𝑓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𝑑𝑖𝑠𝑡𝑎𝑛𝑐𝑒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tabLst>
                    <a:tab pos="540385" algn="l"/>
                  </a:tabLst>
                </a:pPr>
                <a:endParaRPr lang="en-ID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95F4EC-27F0-8C27-A48B-4669B320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87" y="1107784"/>
                <a:ext cx="5912906" cy="6071855"/>
              </a:xfrm>
              <a:prstGeom prst="rect">
                <a:avLst/>
              </a:prstGeom>
              <a:blipFill>
                <a:blip r:embed="rId5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189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Model </a:t>
            </a:r>
            <a:r>
              <a:rPr 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Curvature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10212-3DE1-9338-8BE0-B1BF3FFA2721}"/>
              </a:ext>
            </a:extLst>
          </p:cNvPr>
          <p:cNvSpPr txBox="1"/>
          <p:nvPr/>
        </p:nvSpPr>
        <p:spPr>
          <a:xfrm>
            <a:off x="178470" y="1514216"/>
            <a:ext cx="11569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Koefisien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A, B, dan C yang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muncul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dalam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representasi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matematika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diperoleh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dari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metode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perhitungan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persamaan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lingkaran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yang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melalui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tiga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titik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Koefisien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digunakan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untuk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menentukan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pusat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dan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jari-jari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lingkaran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yang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melalui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tiga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titik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tersebut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Metodenya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didasarkan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pada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konsep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titik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pusat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lingkaran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dan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jari-jari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lingkaran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dari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suatu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segitiga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algn="just"/>
            <a:endParaRPr lang="en-US" b="0" i="0" dirty="0"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Rumus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untuk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lingkaran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yang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melalui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tiga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titik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tidak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berkolineari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(x1, y1), (x2, y2), dan (x3, y3) </a:t>
            </a:r>
            <a:r>
              <a:rPr lang="en-US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diberikan</a:t>
            </a:r>
            <a:r>
              <a:rPr lang="en-US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oleh: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7D282-784C-F1AA-FCBB-56DD807A1132}"/>
                  </a:ext>
                </a:extLst>
              </p:cNvPr>
              <p:cNvSpPr txBox="1"/>
              <p:nvPr/>
            </p:nvSpPr>
            <p:spPr>
              <a:xfrm>
                <a:off x="387752" y="3121223"/>
                <a:ext cx="263110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7D282-784C-F1AA-FCBB-56DD807A1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2" y="3121223"/>
                <a:ext cx="2631105" cy="307777"/>
              </a:xfrm>
              <a:prstGeom prst="rect">
                <a:avLst/>
              </a:prstGeom>
              <a:blipFill>
                <a:blip r:embed="rId4"/>
                <a:stretch>
                  <a:fillRect l="-3016" t="-1961" r="-69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9484198-834E-70DE-BA74-0F33800696B3}"/>
              </a:ext>
            </a:extLst>
          </p:cNvPr>
          <p:cNvSpPr txBox="1"/>
          <p:nvPr/>
        </p:nvSpPr>
        <p:spPr>
          <a:xfrm>
            <a:off x="201620" y="3668040"/>
            <a:ext cx="11650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b="0" i="0" dirty="0">
                <a:solidFill>
                  <a:srgbClr val="374151"/>
                </a:solidFill>
                <a:effectLst/>
                <a:latin typeface="Söhne"/>
              </a:rPr>
              <a:t>Di mana (h, k) adalah pusat lingkaran dan r adalah jari-jari lingkaran.</a:t>
            </a:r>
          </a:p>
          <a:p>
            <a:pPr algn="l"/>
            <a:r>
              <a:rPr lang="sv-SE" b="0" i="0" dirty="0">
                <a:solidFill>
                  <a:srgbClr val="374151"/>
                </a:solidFill>
                <a:effectLst/>
                <a:latin typeface="Söhne"/>
              </a:rPr>
              <a:t>Koefisien A, B, dan C dihitung menggunakan persamaan berikut: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B234F6-08B7-7210-8550-78B2C5B2AC64}"/>
                  </a:ext>
                </a:extLst>
              </p:cNvPr>
              <p:cNvSpPr txBox="1"/>
              <p:nvPr/>
            </p:nvSpPr>
            <p:spPr>
              <a:xfrm>
                <a:off x="387751" y="4382826"/>
                <a:ext cx="51435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B234F6-08B7-7210-8550-78B2C5B2A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1" y="4382826"/>
                <a:ext cx="5143588" cy="307777"/>
              </a:xfrm>
              <a:prstGeom prst="rect">
                <a:avLst/>
              </a:prstGeom>
              <a:blipFill>
                <a:blip r:embed="rId5"/>
                <a:stretch>
                  <a:fillRect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1A5B68-AFFD-BE15-CC71-491B51D7FE8A}"/>
                  </a:ext>
                </a:extLst>
              </p:cNvPr>
              <p:cNvSpPr txBox="1"/>
              <p:nvPr/>
            </p:nvSpPr>
            <p:spPr>
              <a:xfrm>
                <a:off x="387751" y="4856124"/>
                <a:ext cx="7457490" cy="313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1A5B68-AFFD-BE15-CC71-491B51D7F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1" y="4856124"/>
                <a:ext cx="7457490" cy="313484"/>
              </a:xfrm>
              <a:prstGeom prst="rect">
                <a:avLst/>
              </a:prstGeom>
              <a:blipFill>
                <a:blip r:embed="rId6"/>
                <a:stretch>
                  <a:fillRect l="-327" t="-3922" r="-818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556DB6-6B15-A33E-3A13-91B41019BDEE}"/>
                  </a:ext>
                </a:extLst>
              </p:cNvPr>
              <p:cNvSpPr txBox="1"/>
              <p:nvPr/>
            </p:nvSpPr>
            <p:spPr>
              <a:xfrm>
                <a:off x="343989" y="5297777"/>
                <a:ext cx="7545014" cy="313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556DB6-6B15-A33E-3A13-91B41019B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9" y="5297777"/>
                <a:ext cx="7545014" cy="313484"/>
              </a:xfrm>
              <a:prstGeom prst="rect">
                <a:avLst/>
              </a:prstGeom>
              <a:blipFill>
                <a:blip r:embed="rId7"/>
                <a:stretch>
                  <a:fillRect t="-1961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798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Model </a:t>
            </a:r>
            <a:r>
              <a:rPr 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Curvature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26BBBB-D065-E019-3342-669147055EBB}"/>
                  </a:ext>
                </a:extLst>
              </p:cNvPr>
              <p:cNvSpPr txBox="1"/>
              <p:nvPr/>
            </p:nvSpPr>
            <p:spPr>
              <a:xfrm>
                <a:off x="474562" y="1604020"/>
                <a:ext cx="10513478" cy="3752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sv-SE" b="0" i="0" dirty="0">
                    <a:solidFill>
                      <a:schemeClr val="tx1"/>
                    </a:solidFill>
                    <a:effectLst/>
                    <a:latin typeface="Söhne"/>
                  </a:rPr>
                  <a:t>Pusat lingkaran diberikan oleh (h, k) = (-B / (2A), -C / (2A)), </a:t>
                </a:r>
              </a:p>
              <a:p>
                <a:endParaRPr lang="sv-SE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v-SE" sz="2200" dirty="0">
                  <a:solidFill>
                    <a:schemeClr val="tx1"/>
                  </a:solidFill>
                  <a:latin typeface="Söhne"/>
                </a:endParaRPr>
              </a:p>
              <a:p>
                <a:endParaRPr lang="sv-SE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r>
                  <a:rPr lang="sv-SE" b="0" i="0" dirty="0">
                    <a:solidFill>
                      <a:schemeClr val="tx1"/>
                    </a:solidFill>
                    <a:effectLst/>
                    <a:latin typeface="Times" panose="02020603050405020304" pitchFamily="18" charset="0"/>
                    <a:cs typeface="Times" panose="02020603050405020304" pitchFamily="18" charset="0"/>
                  </a:rPr>
                  <a:t>dan jari-jarinya dihitung sebagai </a:t>
                </a:r>
              </a:p>
              <a:p>
                <a:endParaRPr lang="sv-SE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200" b="0" i="0" dirty="0">
                  <a:solidFill>
                    <a:schemeClr val="tx1"/>
                  </a:solidFill>
                  <a:latin typeface="Söhne"/>
                </a:endParaRPr>
              </a:p>
              <a:p>
                <a:endParaRPr lang="sv-SE" sz="2200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  <a:p>
                <a:r>
                  <a:rPr lang="sv-SE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Curvature dapat dihitung dari </a:t>
                </a:r>
              </a:p>
              <a:p>
                <a:endParaRPr lang="sv-SE" b="0" i="0" dirty="0">
                  <a:solidFill>
                    <a:schemeClr val="tx1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κ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sv-SE" sz="2200" b="0" i="0" dirty="0">
                  <a:solidFill>
                    <a:schemeClr val="tx1"/>
                  </a:solidFill>
                  <a:effectLst/>
                  <a:latin typeface="Söhn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26BBBB-D065-E019-3342-669147055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2" y="1604020"/>
                <a:ext cx="10513478" cy="3752246"/>
              </a:xfrm>
              <a:prstGeom prst="rect">
                <a:avLst/>
              </a:prstGeom>
              <a:blipFill>
                <a:blip r:embed="rId4"/>
                <a:stretch>
                  <a:fillRect l="-522" t="-812" b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614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253485" y="2343577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369863" y="2374566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65" y="796680"/>
            <a:ext cx="1238377" cy="123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75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Velocity Profile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E42499-CC13-21EE-1B9E-26FE4D569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85" y="1174323"/>
            <a:ext cx="5646572" cy="42329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E8142-B00C-13A3-3E5C-15255EAE7E53}"/>
              </a:ext>
            </a:extLst>
          </p:cNvPr>
          <p:cNvSpPr txBox="1"/>
          <p:nvPr/>
        </p:nvSpPr>
        <p:spPr>
          <a:xfrm>
            <a:off x="202505" y="5564000"/>
            <a:ext cx="547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 Profil kecepatan dengan waktu100 detik dan jarak 1 km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7EC6-43B0-B759-5B3D-C68E5338C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2389"/>
            <a:ext cx="5355771" cy="4011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19DBC1-DBE8-E9E0-8B45-BCE0E7157A51}"/>
              </a:ext>
            </a:extLst>
          </p:cNvPr>
          <p:cNvSpPr txBox="1"/>
          <p:nvPr/>
        </p:nvSpPr>
        <p:spPr>
          <a:xfrm>
            <a:off x="6096000" y="5514958"/>
            <a:ext cx="6270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4.2 Profil kecepatan dengan waktu tempuh 500 detik dengan jarak 1 Km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71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Velocity Profile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D17CC-35EC-3E5B-5E44-2C21C8C06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1" y="1220040"/>
            <a:ext cx="5214485" cy="390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B076CD-106D-F7C2-53A3-998F78EFA56D}"/>
              </a:ext>
            </a:extLst>
          </p:cNvPr>
          <p:cNvSpPr txBox="1"/>
          <p:nvPr/>
        </p:nvSpPr>
        <p:spPr>
          <a:xfrm>
            <a:off x="438408" y="4991629"/>
            <a:ext cx="6270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4.3 Profil kecepatan dengan waktu tempuh 100 detik dengan jarak 5 Km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96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</a:t>
            </a: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Pembentukan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Global Path</a:t>
            </a:r>
            <a:endParaRPr lang="en-US" sz="14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3BEBA7-83C7-8DB0-8DDE-4BACBC6B0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6" y="1163930"/>
            <a:ext cx="4989557" cy="373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C4473D-6D24-1A58-BDCB-B7822B610B99}"/>
              </a:ext>
            </a:extLst>
          </p:cNvPr>
          <p:cNvSpPr txBox="1"/>
          <p:nvPr/>
        </p:nvSpPr>
        <p:spPr>
          <a:xfrm>
            <a:off x="426885" y="5013979"/>
            <a:ext cx="6237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4.4 Global path dengan jarak 1 Km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76D45-5F4F-D7C5-6877-9268B1D70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65" y="1539927"/>
            <a:ext cx="4347000" cy="32559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08E99C-A2BA-011C-04BB-1800EBF6480B}"/>
              </a:ext>
            </a:extLst>
          </p:cNvPr>
          <p:cNvSpPr txBox="1"/>
          <p:nvPr/>
        </p:nvSpPr>
        <p:spPr>
          <a:xfrm>
            <a:off x="5396683" y="5005151"/>
            <a:ext cx="6237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4.5 Global path dengan jarak 5 Km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25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2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3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/>
              </a:rPr>
              <a:t>Rumusan</a:t>
            </a:r>
            <a:r>
              <a:rPr lang="en-US" sz="48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/>
              </a:rPr>
              <a:t> </a:t>
            </a:r>
            <a:r>
              <a:rPr lang="en-US" sz="4800" b="1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/>
              </a:rPr>
              <a:t>Masalah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1"/>
            <a:ext cx="3682440" cy="1158303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9BC27-4FE4-B94D-BD55-A0352E001B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78EAE-D304-DAC1-1C29-6480B431C129}"/>
              </a:ext>
            </a:extLst>
          </p:cNvPr>
          <p:cNvSpPr txBox="1"/>
          <p:nvPr/>
        </p:nvSpPr>
        <p:spPr>
          <a:xfrm>
            <a:off x="640556" y="1895771"/>
            <a:ext cx="10484524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40385" algn="l"/>
                <a:tab pos="457200" algn="l"/>
              </a:tabLst>
            </a:pPr>
            <a:r>
              <a:rPr lang="id-ID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Bagaimana menggunakan </a:t>
            </a:r>
            <a:r>
              <a:rPr lang="id-ID" sz="2800" b="1" i="1" dirty="0">
                <a:effectLst/>
                <a:latin typeface="Caviar Dreams" panose="020B0402020204020504"/>
                <a:ea typeface="Calibri" panose="020F0502020204030204" pitchFamily="34" charset="0"/>
              </a:rPr>
              <a:t>prediction control </a:t>
            </a:r>
            <a:r>
              <a:rPr lang="en-US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pada </a:t>
            </a:r>
            <a:r>
              <a:rPr lang="en-US" sz="28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mobil</a:t>
            </a:r>
            <a:r>
              <a:rPr lang="en-US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 autonomous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  <a:tabLst>
                <a:tab pos="540385" algn="l"/>
                <a:tab pos="457200" algn="l"/>
              </a:tabLst>
            </a:pPr>
            <a:r>
              <a:rPr lang="id-ID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Bagaimana respon kecep</a:t>
            </a:r>
            <a:r>
              <a:rPr lang="en-US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a</a:t>
            </a:r>
            <a:r>
              <a:rPr lang="id-ID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tan pada </a:t>
            </a:r>
            <a:r>
              <a:rPr lang="id-ID" sz="2800" b="1" i="1" dirty="0">
                <a:latin typeface="Caviar Dreams" panose="020B0402020204020504"/>
                <a:ea typeface="Calibri" panose="020F0502020204030204" pitchFamily="34" charset="0"/>
              </a:rPr>
              <a:t>error </a:t>
            </a:r>
            <a:r>
              <a:rPr lang="id-ID" sz="2800" b="1" dirty="0">
                <a:latin typeface="Caviar Dreams" panose="020B0402020204020504"/>
                <a:ea typeface="Calibri" panose="020F0502020204030204" pitchFamily="34" charset="0"/>
              </a:rPr>
              <a:t>waktu tempuh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  <a:tabLst>
                <a:tab pos="540385" algn="l"/>
                <a:tab pos="457200" algn="l"/>
              </a:tabLst>
            </a:pPr>
            <a:r>
              <a:rPr lang="id-ID" sz="28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Bagimana</a:t>
            </a:r>
            <a:r>
              <a:rPr lang="id-ID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id-ID" sz="28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respon</a:t>
            </a:r>
            <a:r>
              <a:rPr lang="id-ID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 mobil pada saat diberikan </a:t>
            </a:r>
            <a:r>
              <a:rPr lang="id-ID" sz="28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situsai</a:t>
            </a:r>
            <a:r>
              <a:rPr lang="id-ID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 lalu</a:t>
            </a:r>
            <a:r>
              <a:rPr lang="id-ID" sz="2800" b="1" dirty="0">
                <a:latin typeface="Caviar Dreams" panose="020B0402020204020504"/>
                <a:ea typeface="Calibri" panose="020F0502020204030204" pitchFamily="34" charset="0"/>
              </a:rPr>
              <a:t> lintas</a:t>
            </a:r>
            <a:endParaRPr lang="en-ID" sz="2800" b="1" dirty="0">
              <a:effectLst/>
              <a:latin typeface="Caviar Dreams" panose="020B0402020204020504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5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Pengujian</a:t>
            </a:r>
            <a:r>
              <a:rPr lang="en-US" sz="4800" b="1" dirty="0">
                <a:latin typeface="Caviar Dreams" panose="020B0402020204020504" pitchFamily="34" charset="0"/>
              </a:rPr>
              <a:t> Curvature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06EC3A-DF84-78CD-83A3-A58BBA653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77" y="1414366"/>
            <a:ext cx="5652304" cy="424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1B26C-CBAC-EAE1-142E-BD9D9910A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67" y="1270440"/>
            <a:ext cx="5800710" cy="4344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877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PID </a:t>
            </a: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Kecepatan</a:t>
            </a:r>
            <a:endParaRPr lang="en-US" sz="14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46A091-1A62-DD3B-B856-655FB3B1FAC6}"/>
              </a:ext>
            </a:extLst>
          </p:cNvPr>
          <p:cNvSpPr txBox="1"/>
          <p:nvPr/>
        </p:nvSpPr>
        <p:spPr>
          <a:xfrm>
            <a:off x="990358" y="5344429"/>
            <a:ext cx="7870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4.7 Percobaan kecepatan dengan menggunakan kp =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kd = 0, ki=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94506E-6BE7-80AC-3767-81A2DE8B3770}"/>
              </a:ext>
            </a:extLst>
          </p:cNvPr>
          <p:cNvGrpSpPr/>
          <p:nvPr/>
        </p:nvGrpSpPr>
        <p:grpSpPr>
          <a:xfrm>
            <a:off x="1473272" y="1680162"/>
            <a:ext cx="6825775" cy="3134906"/>
            <a:chOff x="0" y="0"/>
            <a:chExt cx="4992165" cy="2016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B3B719-E1F7-4DE5-A6CD-A4E98E30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54300" cy="1988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2B864-96AE-5670-7E46-04C453F0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0245" y="22123"/>
              <a:ext cx="2661920" cy="19945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34827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PID </a:t>
            </a: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Kecepatan</a:t>
            </a:r>
            <a:endParaRPr lang="en-US" sz="14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4B7A2-07F6-6215-7E64-29BD61F3CD6E}"/>
              </a:ext>
            </a:extLst>
          </p:cNvPr>
          <p:cNvSpPr txBox="1"/>
          <p:nvPr/>
        </p:nvSpPr>
        <p:spPr>
          <a:xfrm>
            <a:off x="990359" y="5158341"/>
            <a:ext cx="7870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4.9 Percobaan kecepatan dengan menggunakan kp =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1000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ki = 0.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E0DD7C-72AC-6150-50BD-50A59D6DC79C}"/>
              </a:ext>
            </a:extLst>
          </p:cNvPr>
          <p:cNvGrpSpPr/>
          <p:nvPr/>
        </p:nvGrpSpPr>
        <p:grpSpPr>
          <a:xfrm>
            <a:off x="789731" y="1270440"/>
            <a:ext cx="7459491" cy="3727810"/>
            <a:chOff x="0" y="0"/>
            <a:chExt cx="5434268" cy="21767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E3FC28-0B30-5A84-9CE6-FFC6110B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05125" cy="2176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11D1B7-0408-A6DD-332A-F14FB492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593" y="7374"/>
              <a:ext cx="2860675" cy="2143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90839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8" y="72000"/>
            <a:ext cx="8020511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Time Mission </a:t>
            </a: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tanpa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</a:t>
            </a: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gangguan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Tr = 50 </a:t>
            </a: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detik</a:t>
            </a:r>
            <a:endParaRPr lang="en-US" sz="105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C1FF9-3209-BFA1-1808-FB0E6F62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59" y="1226405"/>
            <a:ext cx="4346999" cy="32556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949C4-DB90-2CE8-092B-03F51358CE9C}"/>
              </a:ext>
            </a:extLst>
          </p:cNvPr>
          <p:cNvSpPr txBox="1"/>
          <p:nvPr/>
        </p:nvSpPr>
        <p:spPr>
          <a:xfrm>
            <a:off x="244440" y="4743333"/>
            <a:ext cx="46588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469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Percobaan pada performa mobil mengikuti trajectory pada saat menggunakan Tr=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60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detik.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6B40-5E76-93F9-776B-FDD1785FBBCD}"/>
              </a:ext>
            </a:extLst>
          </p:cNvPr>
          <p:cNvSpPr txBox="1"/>
          <p:nvPr/>
        </p:nvSpPr>
        <p:spPr>
          <a:xfrm>
            <a:off x="4581523" y="4702334"/>
            <a:ext cx="32689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Kecepatan mobil dengan pada saat menggunakan Tr = 100 detik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B6DA3-D810-41F6-1DFE-C1E005FF8F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60" y="1332201"/>
            <a:ext cx="4067582" cy="30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5AE8B-4D55-FB32-AC01-AF74F18E8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520" y="1351721"/>
            <a:ext cx="4015080" cy="3013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4C9D1D-29FE-156B-2037-3D9A74AB5BEB}"/>
              </a:ext>
            </a:extLst>
          </p:cNvPr>
          <p:cNvSpPr txBox="1"/>
          <p:nvPr/>
        </p:nvSpPr>
        <p:spPr>
          <a:xfrm>
            <a:off x="8280542" y="4702334"/>
            <a:ext cx="3268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referensi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51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Time Mission </a:t>
            </a: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tanpa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</a:t>
            </a: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gangguan</a:t>
            </a:r>
            <a:endParaRPr lang="en-US" sz="14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CFE67C-F8B0-2455-FB64-C78FE0832C3E}"/>
              </a:ext>
            </a:extLst>
          </p:cNvPr>
          <p:cNvGrpSpPr/>
          <p:nvPr/>
        </p:nvGrpSpPr>
        <p:grpSpPr>
          <a:xfrm>
            <a:off x="504871" y="1107784"/>
            <a:ext cx="6343380" cy="4303440"/>
            <a:chOff x="0" y="0"/>
            <a:chExt cx="3469005" cy="26022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0B6594-C71A-B0EF-4897-6D950B48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69005" cy="2602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B05AD1-E925-B86A-E699-B7D138B3370A}"/>
                </a:ext>
              </a:extLst>
            </p:cNvPr>
            <p:cNvSpPr/>
            <p:nvPr/>
          </p:nvSpPr>
          <p:spPr>
            <a:xfrm>
              <a:off x="2471352" y="214184"/>
              <a:ext cx="289560" cy="210883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9181E-AD61-9CA1-8196-1C55E9E730F7}"/>
                </a:ext>
              </a:extLst>
            </p:cNvPr>
            <p:cNvSpPr/>
            <p:nvPr/>
          </p:nvSpPr>
          <p:spPr>
            <a:xfrm>
              <a:off x="1614616" y="214184"/>
              <a:ext cx="289711" cy="210945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670300-A241-CDBE-F57D-FF03D118B737}"/>
                </a:ext>
              </a:extLst>
            </p:cNvPr>
            <p:cNvSpPr/>
            <p:nvPr/>
          </p:nvSpPr>
          <p:spPr>
            <a:xfrm>
              <a:off x="774357" y="205946"/>
              <a:ext cx="289711" cy="210945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230954-3B51-B3F9-2AE4-7FEA4A70C8C6}"/>
                </a:ext>
              </a:extLst>
            </p:cNvPr>
            <p:cNvSpPr/>
            <p:nvPr/>
          </p:nvSpPr>
          <p:spPr>
            <a:xfrm>
              <a:off x="1079157" y="205946"/>
              <a:ext cx="502467" cy="2108835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1AC51B-49CF-B866-ABD1-F80B9AF81794}"/>
                </a:ext>
              </a:extLst>
            </p:cNvPr>
            <p:cNvSpPr/>
            <p:nvPr/>
          </p:nvSpPr>
          <p:spPr>
            <a:xfrm>
              <a:off x="1935892" y="205946"/>
              <a:ext cx="502467" cy="2108835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6443DE-AF67-E1CE-7FEF-CECA98C0AD0D}"/>
              </a:ext>
            </a:extLst>
          </p:cNvPr>
          <p:cNvSpPr txBox="1"/>
          <p:nvPr/>
        </p:nvSpPr>
        <p:spPr>
          <a:xfrm>
            <a:off x="504871" y="5590392"/>
            <a:ext cx="6237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469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Percobaan pada performa mobil mengikuti trajectory pada saat menggunakan Tr=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60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detik.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FE2D6A-E0B6-E4AC-980B-AD5ECC7F5517}"/>
              </a:ext>
            </a:extLst>
          </p:cNvPr>
          <p:cNvSpPr txBox="1"/>
          <p:nvPr/>
        </p:nvSpPr>
        <p:spPr>
          <a:xfrm>
            <a:off x="6590295" y="1540504"/>
            <a:ext cx="4644309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4.16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beberapa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dimana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kompensasi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menghadapi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tikungan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block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warna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merah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menunjukkan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bahwa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terjadi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deserasi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akibat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melewati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tikungan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Lalu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block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berwarna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biru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dimana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kompensasi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nilainya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tinggi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reference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karena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memenuhi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ditentukan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0297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828684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Time Mission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tanpa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gangguan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50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detik</a:t>
            </a:r>
            <a:endParaRPr lang="en-US" sz="11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949C4-DB90-2CE8-092B-03F51358CE9C}"/>
              </a:ext>
            </a:extLst>
          </p:cNvPr>
          <p:cNvSpPr txBox="1"/>
          <p:nvPr/>
        </p:nvSpPr>
        <p:spPr>
          <a:xfrm>
            <a:off x="468121" y="4536930"/>
            <a:ext cx="3666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7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Percobaan pada performa mobil mengikuti trajectory pada saat menggunakan Tr =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55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detik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6B40-5E76-93F9-776B-FDD1785FBBCD}"/>
              </a:ext>
            </a:extLst>
          </p:cNvPr>
          <p:cNvSpPr txBox="1"/>
          <p:nvPr/>
        </p:nvSpPr>
        <p:spPr>
          <a:xfrm>
            <a:off x="4533416" y="4555237"/>
            <a:ext cx="3125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8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Kecepatan mobil dengan menggunakan Tr =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55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detik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A8A35-1DB0-7BD3-610E-78A8B4F09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7" y="1296095"/>
            <a:ext cx="4227368" cy="317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F7E6B-725E-A347-3FF2-3234F44ED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187" y="1379433"/>
            <a:ext cx="3923625" cy="294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45F2F-B419-CA8D-9B18-D3741C41F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24" y="1458001"/>
            <a:ext cx="3792637" cy="28461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53B09-D336-74EE-35E6-78A1E7D9A1B3}"/>
              </a:ext>
            </a:extLst>
          </p:cNvPr>
          <p:cNvSpPr txBox="1"/>
          <p:nvPr/>
        </p:nvSpPr>
        <p:spPr>
          <a:xfrm>
            <a:off x="8299159" y="4516295"/>
            <a:ext cx="3424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8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Referensi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39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Time Mission </a:t>
            </a: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tanpa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</a:t>
            </a:r>
            <a:r>
              <a:rPr 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gangguan</a:t>
            </a:r>
            <a:endParaRPr lang="en-US" sz="14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949C4-DB90-2CE8-092B-03F51358CE9C}"/>
              </a:ext>
            </a:extLst>
          </p:cNvPr>
          <p:cNvSpPr txBox="1"/>
          <p:nvPr/>
        </p:nvSpPr>
        <p:spPr>
          <a:xfrm>
            <a:off x="-6206" y="5509396"/>
            <a:ext cx="6237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9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Percobaan pada performa mobil mengikuti trajectory pada saat menggunakan Tr =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55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detik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08316-9F18-3C0B-9E40-63134A62148E}"/>
              </a:ext>
            </a:extLst>
          </p:cNvPr>
          <p:cNvGrpSpPr/>
          <p:nvPr/>
        </p:nvGrpSpPr>
        <p:grpSpPr>
          <a:xfrm>
            <a:off x="12319" y="1346278"/>
            <a:ext cx="5946295" cy="3865282"/>
            <a:chOff x="4578350" y="2290445"/>
            <a:chExt cx="3035300" cy="22771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9814C1-2185-1124-D283-BFDC28770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350" y="2290445"/>
              <a:ext cx="3035300" cy="2277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9B60BC-A419-BC1D-B50C-0E4F12AD995D}"/>
                </a:ext>
              </a:extLst>
            </p:cNvPr>
            <p:cNvSpPr/>
            <p:nvPr/>
          </p:nvSpPr>
          <p:spPr>
            <a:xfrm>
              <a:off x="5243830" y="2465070"/>
              <a:ext cx="225425" cy="181737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18D592-8446-737D-69D6-8435A9FB7B62}"/>
                </a:ext>
              </a:extLst>
            </p:cNvPr>
            <p:cNvSpPr/>
            <p:nvPr/>
          </p:nvSpPr>
          <p:spPr>
            <a:xfrm>
              <a:off x="5497195" y="2459990"/>
              <a:ext cx="401955" cy="1811655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2488F7-ED42-300F-FE8E-E7F5D3B8BCB1}"/>
                </a:ext>
              </a:extLst>
            </p:cNvPr>
            <p:cNvSpPr/>
            <p:nvPr/>
          </p:nvSpPr>
          <p:spPr>
            <a:xfrm>
              <a:off x="5924550" y="2451735"/>
              <a:ext cx="225425" cy="181737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6418E4-9AD2-1848-D861-9B13C6C119CE}"/>
                </a:ext>
              </a:extLst>
            </p:cNvPr>
            <p:cNvSpPr/>
            <p:nvPr/>
          </p:nvSpPr>
          <p:spPr>
            <a:xfrm>
              <a:off x="6177915" y="2463165"/>
              <a:ext cx="401955" cy="1811655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AAEFA3-1BF6-5867-5293-45A32D2793EA}"/>
                </a:ext>
              </a:extLst>
            </p:cNvPr>
            <p:cNvSpPr/>
            <p:nvPr/>
          </p:nvSpPr>
          <p:spPr>
            <a:xfrm>
              <a:off x="6598920" y="2465070"/>
              <a:ext cx="274955" cy="181737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CBD41-9478-A9E3-26A5-F75A6DCD7728}"/>
              </a:ext>
            </a:extLst>
          </p:cNvPr>
          <p:cNvSpPr txBox="1"/>
          <p:nvPr/>
        </p:nvSpPr>
        <p:spPr>
          <a:xfrm>
            <a:off x="5892096" y="1721758"/>
            <a:ext cx="5326698" cy="2146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4.19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terjadi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dijelaskan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dimana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letak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percepatan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akbibat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kompensasi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perlambatan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akibat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mobil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melewati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tikungan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berwarna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biru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posisi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dimana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mobil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idealnya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memiliki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diatas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referensi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mengkompensasi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perlamabatan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warna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merah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8979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Time Mission </a:t>
            </a:r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dengan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</a:t>
            </a:r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Gangguan</a:t>
            </a:r>
            <a:endParaRPr lang="en-US" sz="12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9814AE-0923-1DD8-6C9C-D29B85D71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60" y="1009512"/>
            <a:ext cx="5095781" cy="430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0F7ABC-557A-E38F-C6BA-48A467914A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00" y="1125133"/>
            <a:ext cx="4777706" cy="40332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8344-3CEA-AE85-53FA-78AEA28F21A8}"/>
              </a:ext>
            </a:extLst>
          </p:cNvPr>
          <p:cNvSpPr txBox="1"/>
          <p:nvPr/>
        </p:nvSpPr>
        <p:spPr>
          <a:xfrm>
            <a:off x="1047220" y="5257852"/>
            <a:ext cx="1027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4.14 Performa mobil dengan menggunakan dengan gangguan Tr =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0  detik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E5EFF-0068-737E-6220-5E5DA98CA3C8}"/>
              </a:ext>
            </a:extLst>
          </p:cNvPr>
          <p:cNvSpPr txBox="1"/>
          <p:nvPr/>
        </p:nvSpPr>
        <p:spPr>
          <a:xfrm>
            <a:off x="253484" y="5879317"/>
            <a:ext cx="6648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dirty="0" err="1">
                <a:effectLst/>
                <a:latin typeface="Menlo"/>
              </a:rPr>
              <a:t>Posisi</a:t>
            </a:r>
            <a:r>
              <a:rPr lang="fr-FR" sz="1800" b="0" i="0" dirty="0">
                <a:effectLst/>
                <a:latin typeface="Menlo"/>
              </a:rPr>
              <a:t>: obstacle1=[35, 35];  obstacle2=[250,6]; obstacle3=[756,12];</a:t>
            </a:r>
          </a:p>
          <a:p>
            <a:r>
              <a:rPr lang="fr-FR" dirty="0" err="1">
                <a:latin typeface="Menlo"/>
              </a:rPr>
              <a:t>Jarak</a:t>
            </a:r>
            <a:r>
              <a:rPr lang="fr-FR" dirty="0">
                <a:latin typeface="Menlo"/>
              </a:rPr>
              <a:t> Aman = 20 </a:t>
            </a:r>
            <a:r>
              <a:rPr lang="fr-FR" dirty="0" err="1">
                <a:latin typeface="Menlo"/>
              </a:rPr>
              <a:t>meter</a:t>
            </a:r>
            <a:endParaRPr lang="fr-FR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07668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Time Mission </a:t>
            </a:r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dengan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</a:t>
            </a:r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Gangguan</a:t>
            </a:r>
            <a:endParaRPr lang="en-US" sz="12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8344-3CEA-AE85-53FA-78AEA28F21A8}"/>
              </a:ext>
            </a:extLst>
          </p:cNvPr>
          <p:cNvSpPr txBox="1"/>
          <p:nvPr/>
        </p:nvSpPr>
        <p:spPr>
          <a:xfrm>
            <a:off x="174205" y="5728730"/>
            <a:ext cx="8128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23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Performa mobil dengan menggunakan dengan gangguan Tr =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60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detik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A934B0-4EF7-3DBC-3D4F-9991F1F8EBBD}"/>
              </a:ext>
            </a:extLst>
          </p:cNvPr>
          <p:cNvGrpSpPr/>
          <p:nvPr/>
        </p:nvGrpSpPr>
        <p:grpSpPr>
          <a:xfrm>
            <a:off x="174205" y="1188842"/>
            <a:ext cx="8394935" cy="4162900"/>
            <a:chOff x="0" y="0"/>
            <a:chExt cx="5371209" cy="19113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A26A1-838C-27F8-67D8-30A9EAB54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449" y="11876"/>
              <a:ext cx="2651760" cy="1833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EC79E5-85DD-3448-E723-ADDC5D24F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63520" cy="1911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82773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Pengujian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Time Mission </a:t>
            </a:r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dengan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 </a:t>
            </a:r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Gangguan</a:t>
            </a:r>
            <a:endParaRPr lang="en-US" sz="12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53FAD4D-237F-3792-B8C7-57542AF92488}"/>
              </a:ext>
            </a:extLst>
          </p:cNvPr>
          <p:cNvGrpSpPr/>
          <p:nvPr/>
        </p:nvGrpSpPr>
        <p:grpSpPr>
          <a:xfrm>
            <a:off x="156831" y="1097460"/>
            <a:ext cx="6225540" cy="4663080"/>
            <a:chOff x="0" y="0"/>
            <a:chExt cx="3347720" cy="23152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546BC9-0445-00C2-C072-3EC09CD8A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47720" cy="2315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47A258-0EFD-FF94-55D9-3D5239AAB91A}"/>
                </a:ext>
              </a:extLst>
            </p:cNvPr>
            <p:cNvSpPr/>
            <p:nvPr/>
          </p:nvSpPr>
          <p:spPr>
            <a:xfrm>
              <a:off x="771896" y="184067"/>
              <a:ext cx="225601" cy="181778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121DE-A31F-41E7-63D1-C3D0102A6A2E}"/>
                </a:ext>
              </a:extLst>
            </p:cNvPr>
            <p:cNvSpPr/>
            <p:nvPr/>
          </p:nvSpPr>
          <p:spPr>
            <a:xfrm>
              <a:off x="1050966" y="190005"/>
              <a:ext cx="356260" cy="1811655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AD9E7B-A766-D493-1088-25666E037050}"/>
                </a:ext>
              </a:extLst>
            </p:cNvPr>
            <p:cNvSpPr/>
            <p:nvPr/>
          </p:nvSpPr>
          <p:spPr>
            <a:xfrm>
              <a:off x="1436914" y="190005"/>
              <a:ext cx="112815" cy="1817783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6F1AD0-EDCF-16F2-EE64-3D959589D318}"/>
                </a:ext>
              </a:extLst>
            </p:cNvPr>
            <p:cNvSpPr/>
            <p:nvPr/>
          </p:nvSpPr>
          <p:spPr>
            <a:xfrm>
              <a:off x="2737262" y="190005"/>
              <a:ext cx="172151" cy="1817783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2C905C-BC67-F483-370B-AD7ECAB69243}"/>
                </a:ext>
              </a:extLst>
            </p:cNvPr>
            <p:cNvSpPr/>
            <p:nvPr/>
          </p:nvSpPr>
          <p:spPr>
            <a:xfrm>
              <a:off x="1555668" y="190005"/>
              <a:ext cx="231568" cy="181778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23583-6370-9192-2FB6-36138D9F38DD}"/>
                </a:ext>
              </a:extLst>
            </p:cNvPr>
            <p:cNvSpPr/>
            <p:nvPr/>
          </p:nvSpPr>
          <p:spPr>
            <a:xfrm>
              <a:off x="1852551" y="166255"/>
              <a:ext cx="480950" cy="1811655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43FDDE-DBF6-527C-F37B-BD74B1FDC3A1}"/>
                </a:ext>
              </a:extLst>
            </p:cNvPr>
            <p:cNvSpPr/>
            <p:nvPr/>
          </p:nvSpPr>
          <p:spPr>
            <a:xfrm>
              <a:off x="2375065" y="184067"/>
              <a:ext cx="302821" cy="181778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EFA08E-6EE8-6791-DDE7-0173A2F46076}"/>
                  </a:ext>
                </a:extLst>
              </p:cNvPr>
              <p:cNvSpPr txBox="1"/>
              <p:nvPr/>
            </p:nvSpPr>
            <p:spPr>
              <a:xfrm>
                <a:off x="6285716" y="1475234"/>
                <a:ext cx="5401778" cy="3366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Pada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gambar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ini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dapat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dibandingkan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dengan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gambar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4.14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dimana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diuji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dengan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parameter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sama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yaitu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menggunakan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d-ID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𝑇𝑟</m:t>
                    </m:r>
                  </m:oMath>
                </a14:m>
                <a:r>
                  <a:rPr lang="id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=60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dengan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jarak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1 km.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Perbedaannya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dimana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pada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gambar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4.23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terdapat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obstacle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dimana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system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harus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mengkompensasi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lebih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banyak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Dapat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terlihat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pada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blok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berwarna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kuning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tempat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dimana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kompensasi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kecepatan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terhadap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obstacle.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mendahului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maka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terjadi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peningkatan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kecepatan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EFA08E-6EE8-6791-DDE7-0173A2F46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16" y="1475234"/>
                <a:ext cx="5401778" cy="3366563"/>
              </a:xfrm>
              <a:prstGeom prst="rect">
                <a:avLst/>
              </a:prstGeom>
              <a:blipFill>
                <a:blip r:embed="rId5"/>
                <a:stretch>
                  <a:fillRect l="-903" r="-1016" b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41608AF-4ED2-23F6-EB39-61E58EC26465}"/>
              </a:ext>
            </a:extLst>
          </p:cNvPr>
          <p:cNvSpPr txBox="1"/>
          <p:nvPr/>
        </p:nvSpPr>
        <p:spPr>
          <a:xfrm>
            <a:off x="432035" y="5773828"/>
            <a:ext cx="8128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190" indent="-504190">
              <a:spcAft>
                <a:spcPts val="1000"/>
              </a:spcAft>
            </a:pP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4.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23</a:t>
            </a:r>
            <a:r>
              <a:rPr lang="id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kompensasi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akibat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curvature</a:t>
            </a:r>
          </a:p>
        </p:txBody>
      </p:sp>
    </p:spTree>
    <p:extLst>
      <p:ext uri="{BB962C8B-B14F-4D97-AF65-F5344CB8AC3E}">
        <p14:creationId xmlns:p14="http://schemas.microsoft.com/office/powerpoint/2010/main" val="245808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2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3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/>
              </a:rPr>
              <a:t>Tujuan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1"/>
            <a:ext cx="3682440" cy="1158303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9BC27-4FE4-B94D-BD55-A0352E001B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298D0-21EB-CA11-286C-ED1B5D8C1CE2}"/>
              </a:ext>
            </a:extLst>
          </p:cNvPr>
          <p:cNvSpPr txBox="1"/>
          <p:nvPr/>
        </p:nvSpPr>
        <p:spPr>
          <a:xfrm>
            <a:off x="640556" y="1895771"/>
            <a:ext cx="10484524" cy="196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40385" algn="l"/>
                <a:tab pos="457200" algn="l"/>
              </a:tabLst>
            </a:pPr>
            <a:r>
              <a:rPr lang="en-US" sz="28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Meminimalkan</a:t>
            </a:r>
            <a:r>
              <a:rPr lang="en-US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deviasi</a:t>
            </a:r>
            <a:r>
              <a:rPr lang="en-US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antara</a:t>
            </a:r>
            <a:r>
              <a:rPr lang="en-US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800" b="1" i="1" dirty="0">
                <a:effectLst/>
                <a:latin typeface="Caviar Dreams" panose="020B0402020204020504"/>
                <a:ea typeface="Calibri" panose="020F0502020204030204" pitchFamily="34" charset="0"/>
              </a:rPr>
              <a:t>local path </a:t>
            </a:r>
            <a:r>
              <a:rPr lang="en-US" sz="2800" b="1" dirty="0">
                <a:effectLst/>
                <a:latin typeface="Caviar Dreams" panose="020B0402020204020504"/>
                <a:ea typeface="Calibri" panose="020F0502020204030204" pitchFamily="34" charset="0"/>
              </a:rPr>
              <a:t>dan global </a:t>
            </a:r>
            <a:r>
              <a:rPr lang="en-US" sz="2800" b="1" i="1" dirty="0">
                <a:effectLst/>
                <a:latin typeface="Caviar Dreams" panose="020B0402020204020504"/>
                <a:ea typeface="Calibri" panose="020F0502020204030204" pitchFamily="34" charset="0"/>
              </a:rPr>
              <a:t>path</a:t>
            </a:r>
            <a:endParaRPr lang="en-US" sz="2800" b="1" dirty="0">
              <a:effectLst/>
              <a:latin typeface="Caviar Dreams" panose="020B0402020204020504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  <a:tabLst>
                <a:tab pos="540385" algn="l"/>
                <a:tab pos="457200" algn="l"/>
              </a:tabLst>
            </a:pPr>
            <a:r>
              <a:rPr lang="en-US" sz="2800" b="1" dirty="0" err="1">
                <a:latin typeface="Caviar Dreams" panose="020B0402020204020504"/>
                <a:ea typeface="Calibri" panose="020F0502020204030204" pitchFamily="34" charset="0"/>
              </a:rPr>
              <a:t>Meminimalkan</a:t>
            </a:r>
            <a:r>
              <a:rPr lang="en-US" sz="2800" b="1" dirty="0"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latin typeface="Caviar Dreams" panose="020B0402020204020504"/>
                <a:ea typeface="Calibri" panose="020F0502020204030204" pitchFamily="34" charset="0"/>
              </a:rPr>
              <a:t>perbedaan</a:t>
            </a:r>
            <a:r>
              <a:rPr lang="en-US" sz="2800" b="1" dirty="0"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latin typeface="Caviar Dreams" panose="020B0402020204020504"/>
                <a:ea typeface="Calibri" panose="020F0502020204030204" pitchFamily="34" charset="0"/>
              </a:rPr>
              <a:t>waktu</a:t>
            </a:r>
            <a:r>
              <a:rPr lang="en-US" sz="2800" b="1" dirty="0"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latin typeface="Caviar Dreams" panose="020B0402020204020504"/>
                <a:ea typeface="Calibri" panose="020F0502020204030204" pitchFamily="34" charset="0"/>
              </a:rPr>
              <a:t>tempuh</a:t>
            </a:r>
            <a:r>
              <a:rPr lang="en-US" sz="2800" b="1" dirty="0">
                <a:latin typeface="Caviar Dreams" panose="020B0402020204020504"/>
                <a:ea typeface="Calibri" panose="020F0502020204030204" pitchFamily="34" charset="0"/>
              </a:rPr>
              <a:t> pada system </a:t>
            </a:r>
            <a:r>
              <a:rPr lang="en-US" sz="2800" b="1" dirty="0" err="1">
                <a:latin typeface="Caviar Dreams" panose="020B0402020204020504"/>
                <a:ea typeface="Calibri" panose="020F0502020204030204" pitchFamily="34" charset="0"/>
              </a:rPr>
              <a:t>dengan</a:t>
            </a:r>
            <a:r>
              <a:rPr lang="en-US" sz="2800" b="1" dirty="0"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latin typeface="Caviar Dreams" panose="020B0402020204020504"/>
                <a:ea typeface="Calibri" panose="020F0502020204030204" pitchFamily="34" charset="0"/>
              </a:rPr>
              <a:t>waktu</a:t>
            </a:r>
            <a:r>
              <a:rPr lang="en-US" sz="2800" b="1" dirty="0"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latin typeface="Caviar Dreams" panose="020B0402020204020504"/>
                <a:ea typeface="Calibri" panose="020F0502020204030204" pitchFamily="34" charset="0"/>
              </a:rPr>
              <a:t>tempuh</a:t>
            </a:r>
            <a:r>
              <a:rPr lang="en-US" sz="2800" b="1" dirty="0">
                <a:latin typeface="Caviar Dreams" panose="020B0402020204020504"/>
                <a:ea typeface="Calibri" panose="020F0502020204030204" pitchFamily="34" charset="0"/>
              </a:rPr>
              <a:t> yang </a:t>
            </a:r>
            <a:r>
              <a:rPr lang="en-US" sz="2800" b="1" dirty="0" err="1">
                <a:latin typeface="Caviar Dreams" panose="020B0402020204020504"/>
                <a:ea typeface="Calibri" panose="020F0502020204030204" pitchFamily="34" charset="0"/>
              </a:rPr>
              <a:t>diinginkan</a:t>
            </a:r>
            <a:endParaRPr lang="en-ID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10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viar Dreams" panose="020B0402020204020504" pitchFamily="34" charset="0"/>
              </a:rPr>
              <a:t>Referensi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2"/>
            <a:ext cx="3682440" cy="977827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253485" y="127728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671" y="306582"/>
            <a:ext cx="631854" cy="63185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8AC736-E65F-8957-923B-5FB46223F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45362"/>
              </p:ext>
            </p:extLst>
          </p:nvPr>
        </p:nvGraphicFramePr>
        <p:xfrm>
          <a:off x="185306" y="995051"/>
          <a:ext cx="11825828" cy="58466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1207">
                  <a:extLst>
                    <a:ext uri="{9D8B030D-6E8A-4147-A177-3AD203B41FA5}">
                      <a16:colId xmlns:a16="http://schemas.microsoft.com/office/drawing/2014/main" val="2416090984"/>
                    </a:ext>
                  </a:extLst>
                </a:gridCol>
                <a:gridCol w="11364621">
                  <a:extLst>
                    <a:ext uri="{9D8B030D-6E8A-4147-A177-3AD203B41FA5}">
                      <a16:colId xmlns:a16="http://schemas.microsoft.com/office/drawing/2014/main" val="1035312205"/>
                    </a:ext>
                  </a:extLst>
                </a:gridCol>
              </a:tblGrid>
              <a:tr h="2265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9" marR="9279" marT="9279" marB="927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9" marR="9279" marT="9279" marB="9279" anchor="ctr"/>
                </a:tc>
                <a:extLst>
                  <a:ext uri="{0D108BD9-81ED-4DB2-BD59-A6C34878D82A}">
                    <a16:rowId xmlns:a16="http://schemas.microsoft.com/office/drawing/2014/main" val="2440112853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[1]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Ling Zheng, Pengyun Zeng, Wei Yang, Yinong Li, Zhenfei Zhan </a:t>
                      </a: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,“Bezier Curved-Based trajectory planning for autonomous vehicle with Collision Avoidance”, </a:t>
                      </a: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Intelligent Transport Systems Journal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2020.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88507794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id-ID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]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Y.Mizhusima, I.Okinawa, K.Nonaka, “</a:t>
                      </a: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Model Predictive Control for autonomous Vehicle with speed Profile Shaping”,</a:t>
                      </a: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</a:t>
                      </a:r>
                      <a:r>
                        <a:rPr lang="id-ID" sz="1400" dirty="0">
                          <a:effectLst/>
                          <a:latin typeface="Times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id-ID" sz="1400" baseline="30000" dirty="0">
                          <a:effectLst/>
                          <a:latin typeface="Times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id-ID" sz="1400" dirty="0">
                          <a:effectLst/>
                          <a:latin typeface="Times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IFAC Symposium on Intelligent Autonomous Vehicle IAV</a:t>
                      </a: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201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13512720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[3]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Mohan Reddy Rajanna , “Sliding Mode Control for Autonomous Vehicle,” Universitat Politecnica de Catalunya, 2017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15942212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[4]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 err="1">
                          <a:solidFill>
                            <a:srgbClr val="000000"/>
                          </a:solidFill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Hriskesh</a:t>
                      </a:r>
                      <a:r>
                        <a:rPr lang="en-ID" sz="1400" dirty="0">
                          <a:solidFill>
                            <a:srgbClr val="000000"/>
                          </a:solidFill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 Dey, </a:t>
                      </a:r>
                      <a:r>
                        <a:rPr lang="en-ID" sz="1400" dirty="0" err="1">
                          <a:solidFill>
                            <a:srgbClr val="000000"/>
                          </a:solidFill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Rithika</a:t>
                      </a:r>
                      <a:r>
                        <a:rPr lang="en-ID" sz="1400" dirty="0">
                          <a:solidFill>
                            <a:srgbClr val="000000"/>
                          </a:solidFill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 Ranadive, </a:t>
                      </a:r>
                      <a:r>
                        <a:rPr lang="en-ID" sz="1400" dirty="0" err="1">
                          <a:solidFill>
                            <a:srgbClr val="000000"/>
                          </a:solidFill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Abishek</a:t>
                      </a:r>
                      <a:r>
                        <a:rPr lang="en-ID" sz="1400" dirty="0">
                          <a:solidFill>
                            <a:srgbClr val="000000"/>
                          </a:solidFill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 </a:t>
                      </a:r>
                      <a:r>
                        <a:rPr lang="en-ID" sz="1400" dirty="0" err="1">
                          <a:solidFill>
                            <a:srgbClr val="000000"/>
                          </a:solidFill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Chaudari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,“</a:t>
                      </a:r>
                      <a:r>
                        <a:rPr lang="en-US" sz="1400" b="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Real-Time Trajectory and Velocity Profile for Autonomous Vehicle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”, </a:t>
                      </a:r>
                      <a:r>
                        <a:rPr lang="en-ID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Journal of engineering and advance technology (IJEAT)</a:t>
                      </a: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20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00039413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id-ID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]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B. Mashadi dan M. Majidi , “Global optimal path planning of an autonomous vehicle for overtaking a moving obstacle” Latin America Journal of Solids and Structure, 2014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12665237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[6]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Jin-Kai Yin, dan Wei ping. , “A Safety Navigation Method Integrating Global Path Planning and Local Obstacle Avoidance for Self-Driving Cars in dynamic Environment ” Scientia Iranica International Journal Science dan Teknologi, 2020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24116622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[7]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Miranda Elias dan Dorio Cerezo. , “Modelling and Simulation of Autonomous Vehicle in A Multi-Lane and Heterogeneous Traffic” Universitat Politecnica de Catalunya, 2019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85907950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[8]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Ahmed El Mahdawy dan EL Mougy. , “Path Planning for Autonomous Vehicle with Dynamic Lane Mapping and Obstacle Avoidance” International Conference on Agents and Artificial Intelligence (ICAART), 2021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17054292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[9]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Trieu Minh Vu, Reza Moezzi, Jindrich Cyrus, dan Jaroslav Hlava , “Model Predictive Control Autonomous Driving Vehicle”, MDPI, 2021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39705653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[10]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Seiung-Hi Lee dan Chung Choo Chung , “Predictive Control with Sliding mode for Autonomous Driving Vehicle Lateral Manuevering”, American Control Conference, 2017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3699049"/>
                  </a:ext>
                </a:extLst>
              </a:tr>
              <a:tr h="5053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[11]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Randerson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Arujo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lamos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Olmer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garcia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Janito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Vaquerio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Fereira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Local and Global Path Generation for autonomous Vehicle Using Splines</a:t>
                      </a:r>
                      <a:r>
                        <a:rPr lang="id-ID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”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Workshop on Engineering Applications-International Congress on Engineering (WEA), 2015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995355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F04B0BE-6B56-6745-B6E9-A87420FB8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89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445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Caviar Dreams" panose="020B0402020204020504" pitchFamily="34" charset="0"/>
              </a:rPr>
              <a:t>Batasan </a:t>
            </a:r>
            <a:r>
              <a:rPr lang="en-US" sz="4800" b="1" dirty="0" err="1">
                <a:latin typeface="Caviar Dreams" panose="020B0402020204020504" pitchFamily="34" charset="0"/>
              </a:rPr>
              <a:t>Penelitian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9"/>
          <p:cNvSpPr/>
          <p:nvPr/>
        </p:nvSpPr>
        <p:spPr>
          <a:xfrm>
            <a:off x="853560" y="1971360"/>
            <a:ext cx="10271160" cy="294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40385" algn="l"/>
              </a:tabLst>
            </a:pPr>
            <a:r>
              <a:rPr lang="id-ID" sz="2400" b="1" dirty="0">
                <a:effectLst/>
                <a:latin typeface="Caviar Dreams" panose="020B0402020204020504"/>
                <a:ea typeface="Calibri" panose="020F0502020204030204" pitchFamily="34" charset="0"/>
              </a:rPr>
              <a:t>Energi listrik yang tersimpan pada battery selalu dianggap mampu memenuhi kebutuhan energi mobil sampai ke tujuan.</a:t>
            </a:r>
            <a:endParaRPr lang="en-ID" sz="2400" b="1" dirty="0">
              <a:effectLst/>
              <a:latin typeface="Caviar Dreams" panose="020B0402020204020504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40385" algn="l"/>
              </a:tabLst>
            </a:pPr>
            <a:r>
              <a:rPr lang="id-ID" sz="2400" b="1" dirty="0">
                <a:effectLst/>
                <a:latin typeface="Caviar Dreams" panose="020B0402020204020504"/>
                <a:ea typeface="Calibri" panose="020F0502020204030204" pitchFamily="34" charset="0"/>
              </a:rPr>
              <a:t>Uji coba pada lingkungan lalu lintas perkotaan</a:t>
            </a:r>
            <a:endParaRPr lang="en-US" sz="2400" b="1" dirty="0">
              <a:effectLst/>
              <a:latin typeface="Caviar Dreams" panose="020B0402020204020504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  <a:tabLst>
                <a:tab pos="540385" algn="l"/>
              </a:tabLst>
            </a:pPr>
            <a:r>
              <a:rPr lang="en-US" sz="24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Penelitian</a:t>
            </a:r>
            <a:r>
              <a:rPr lang="en-US" sz="2400" b="1" dirty="0">
                <a:effectLst/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dilakukan</a:t>
            </a:r>
            <a:r>
              <a:rPr lang="en-US" sz="2400" b="1" dirty="0">
                <a:effectLst/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menggunakan</a:t>
            </a:r>
            <a:r>
              <a:rPr lang="en-US" sz="2400" b="1" dirty="0">
                <a:effectLst/>
                <a:latin typeface="Caviar Dreams" panose="020B0402020204020504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Caviar Dreams" panose="020B0402020204020504"/>
                <a:ea typeface="Calibri" panose="020F0502020204030204" pitchFamily="34" charset="0"/>
              </a:rPr>
              <a:t>simulasi</a:t>
            </a:r>
            <a:endParaRPr lang="en-US" sz="2400" b="1" dirty="0">
              <a:effectLst/>
              <a:latin typeface="Caviar Dreams" panose="020B0402020204020504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  <a:tabLst>
                <a:tab pos="540385" algn="l"/>
              </a:tabLst>
            </a:pPr>
            <a:r>
              <a:rPr lang="en-US" sz="2400" b="1" dirty="0">
                <a:latin typeface="Caviar Dreams" panose="020B0402020204020504"/>
                <a:ea typeface="Calibri" panose="020F0502020204030204" pitchFamily="34" charset="0"/>
              </a:rPr>
              <a:t>Batasan </a:t>
            </a:r>
            <a:r>
              <a:rPr lang="en-US" sz="2400" b="1" dirty="0" err="1">
                <a:latin typeface="Caviar Dreams" panose="020B0402020204020504"/>
                <a:ea typeface="Calibri" panose="020F0502020204030204" pitchFamily="34" charset="0"/>
              </a:rPr>
              <a:t>sudut</a:t>
            </a:r>
            <a:r>
              <a:rPr lang="en-US" sz="2400" b="1" dirty="0">
                <a:latin typeface="Caviar Dreams" panose="020B0402020204020504"/>
                <a:ea typeface="Calibri" panose="020F0502020204030204" pitchFamily="34" charset="0"/>
              </a:rPr>
              <a:t> steering </a:t>
            </a:r>
            <a:r>
              <a:rPr lang="en-US" sz="2400" b="1" dirty="0" err="1">
                <a:latin typeface="Caviar Dreams" panose="020B0402020204020504"/>
                <a:ea typeface="Calibri" panose="020F0502020204030204" pitchFamily="34" charset="0"/>
              </a:rPr>
              <a:t>adalah</a:t>
            </a:r>
            <a:r>
              <a:rPr lang="en-US" sz="2400" b="1" dirty="0">
                <a:latin typeface="Caviar Dreams" panose="020B0402020204020504"/>
                <a:ea typeface="Calibri" panose="020F0502020204030204" pitchFamily="34" charset="0"/>
              </a:rPr>
              <a:t> 30 </a:t>
            </a:r>
            <a:r>
              <a:rPr lang="en-US" sz="2400" b="1" dirty="0" err="1">
                <a:latin typeface="Caviar Dreams" panose="020B0402020204020504"/>
                <a:ea typeface="Calibri" panose="020F0502020204030204" pitchFamily="34" charset="0"/>
              </a:rPr>
              <a:t>derajat</a:t>
            </a:r>
            <a:endParaRPr lang="en-US" sz="2400" b="1" dirty="0">
              <a:effectLst/>
              <a:latin typeface="Caviar Dreams" panose="020B0402020204020504"/>
              <a:ea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  <a:tabLst>
                <a:tab pos="540385" algn="l"/>
              </a:tabLst>
            </a:pPr>
            <a:endParaRPr lang="en-US" sz="4000" b="1" dirty="0">
              <a:latin typeface="Caviar Dreams" panose="020B0402020204020504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2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1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EFEC3-9259-B163-90CC-B237525B9FD8}"/>
              </a:ext>
            </a:extLst>
          </p:cNvPr>
          <p:cNvSpPr txBox="1"/>
          <p:nvPr/>
        </p:nvSpPr>
        <p:spPr>
          <a:xfrm>
            <a:off x="253484" y="1184414"/>
            <a:ext cx="1193851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Bezier Curved-Based Trajectory Planning for Autonomous Vehicle with Collision Avoidance</a:t>
            </a:r>
          </a:p>
          <a:p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Ditulis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		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id-ID" sz="2400" b="1" dirty="0">
                <a:effectLst/>
                <a:latin typeface="URWPalladioL-Bold"/>
                <a:ea typeface="Calibri" panose="020F0502020204030204" pitchFamily="34" charset="0"/>
                <a:cs typeface="Arial" panose="020B0604020202020204" pitchFamily="34" charset="0"/>
              </a:rPr>
              <a:t>Ling Zheng, Pengyun Zeng, Wei Yang, Yinong Li, Zhenfei Zhan </a:t>
            </a:r>
            <a:endParaRPr lang="en-ID" sz="2400" b="1" dirty="0">
              <a:latin typeface="URWPalladioL-Bold"/>
            </a:endParaRPr>
          </a:p>
          <a:p>
            <a:endParaRPr lang="en-ID" dirty="0"/>
          </a:p>
          <a:p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Publikasi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: </a:t>
            </a:r>
            <a:r>
              <a:rPr lang="id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Intelligent Transport Systems Journal</a:t>
            </a:r>
            <a:b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: 2020</a:t>
            </a:r>
          </a:p>
          <a:p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Topik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 </a:t>
            </a:r>
          </a:p>
          <a:p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Trajectory Planning yang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efektif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Quartic Bezier Curve dan Potential field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Autonomous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koordinat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frenet</a:t>
            </a: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55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1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2E7D4-E599-64F9-1C40-08D4BD28A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0" y="1757419"/>
            <a:ext cx="4618811" cy="3756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38B03-81AB-ED5D-6AF3-3AABEE812B6D}"/>
                  </a:ext>
                </a:extLst>
              </p:cNvPr>
              <p:cNvSpPr txBox="1"/>
              <p:nvPr/>
            </p:nvSpPr>
            <p:spPr>
              <a:xfrm>
                <a:off x="4617371" y="1558823"/>
                <a:ext cx="3348846" cy="4131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 err="1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Pemodelan</a:t>
                </a:r>
                <a:r>
                  <a:rPr lang="en-US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hubungan</a:t>
                </a:r>
                <a:r>
                  <a:rPr lang="en-US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antara</a:t>
                </a:r>
                <a:r>
                  <a:rPr lang="en-US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sudut</a:t>
                </a:r>
                <a:r>
                  <a:rPr lang="en-US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steering, turning radius, curvature dan wheelbase</a:t>
                </a:r>
                <a:endParaRPr lang="en-US" sz="20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d-ID" sz="20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𝜅</m:t>
                    </m:r>
                    <m:r>
                      <a:rPr lang="id-ID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den>
                    </m:f>
                    <m:r>
                      <a:rPr lang="id-ID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tan</m:t>
                        </m:r>
                        <m:r>
                          <a:rPr lang="id-ID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⁡</m:t>
                        </m:r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Dimana: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d-ID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𝜅</m:t>
                    </m:r>
                  </m:oMath>
                </a14:m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Curvature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d-ID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Sudut belok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d-ID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Sudut </a:t>
                </a:r>
                <a:r>
                  <a:rPr lang="id-ID" sz="20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Steering 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d-ID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=Panjang </a:t>
                </a:r>
                <a:r>
                  <a:rPr lang="id-ID" sz="20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Wheelbase 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38B03-81AB-ED5D-6AF3-3AABEE812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371" y="1558823"/>
                <a:ext cx="3348846" cy="4131965"/>
              </a:xfrm>
              <a:prstGeom prst="rect">
                <a:avLst/>
              </a:prstGeom>
              <a:blipFill>
                <a:blip r:embed="rId5"/>
                <a:stretch>
                  <a:fillRect l="-1887" t="-612" r="-1887" b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73C337-C795-071C-5C44-252E362CB792}"/>
                  </a:ext>
                </a:extLst>
              </p:cNvPr>
              <p:cNvSpPr txBox="1"/>
              <p:nvPr/>
            </p:nvSpPr>
            <p:spPr>
              <a:xfrm>
                <a:off x="8509560" y="3110488"/>
                <a:ext cx="3682440" cy="2106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 err="1">
                    <a:effectLst/>
                    <a:latin typeface="Cambria Math" panose="02040503050406030204" pitchFamily="18" charset="0"/>
                  </a:rPr>
                  <a:t>Kinematika</a:t>
                </a:r>
                <a:r>
                  <a:rPr lang="en-US" sz="2400" dirty="0">
                    <a:effectLst/>
                    <a:latin typeface="Cambria Math" panose="02040503050406030204" pitchFamily="18" charset="0"/>
                  </a:rPr>
                  <a:t> Mobil</a:t>
                </a:r>
                <a:r>
                  <a:rPr lang="en-US" sz="2400" i="1" dirty="0">
                    <a:effectLst/>
                    <a:latin typeface="Cambria Math" panose="02040503050406030204" pitchFamily="18" charset="0"/>
                  </a:rPr>
                  <a:t>:</a:t>
                </a:r>
              </a:p>
              <a:p>
                <a:endParaRPr lang="en-US" sz="2400" i="1" dirty="0"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D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𝑐𝑜𝑠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d-ID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sin</m:t>
                              </m:r>
                              <m:r>
                                <a:rPr lang="id-ID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⁡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d-ID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73C337-C795-071C-5C44-252E362CB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560" y="3110488"/>
                <a:ext cx="3682440" cy="2106218"/>
              </a:xfrm>
              <a:prstGeom prst="rect">
                <a:avLst/>
              </a:prstGeom>
              <a:blipFill>
                <a:blip r:embed="rId6"/>
                <a:stretch>
                  <a:fillRect l="-71134" t="-116766" b="-21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0B9818-4AAD-534E-0FFF-99BC01B1B9F9}"/>
              </a:ext>
            </a:extLst>
          </p:cNvPr>
          <p:cNvSpPr txBox="1"/>
          <p:nvPr/>
        </p:nvSpPr>
        <p:spPr>
          <a:xfrm>
            <a:off x="5542767" y="293735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419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4"/>
          <p:cNvSpPr/>
          <p:nvPr/>
        </p:nvSpPr>
        <p:spPr>
          <a:xfrm>
            <a:off x="-1440" y="0"/>
            <a:ext cx="11126520" cy="8377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5"/>
          <p:cNvSpPr/>
          <p:nvPr/>
        </p:nvSpPr>
        <p:spPr>
          <a:xfrm>
            <a:off x="12319" y="72000"/>
            <a:ext cx="665208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atin typeface="Caviar Dreams" panose="020B0402020204020504" pitchFamily="34" charset="0"/>
              </a:rPr>
              <a:t>Studi</a:t>
            </a:r>
            <a:r>
              <a:rPr lang="en-US" sz="4800" b="1" dirty="0">
                <a:latin typeface="Caviar Dreams" panose="020B0402020204020504" pitchFamily="34" charset="0"/>
              </a:rPr>
              <a:t> Pustaka 1</a:t>
            </a:r>
            <a:endParaRPr lang="en-US" sz="1800" b="1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viar Dreams" panose="020B0402020204020504" pitchFamily="34" charset="0"/>
            </a:endParaRPr>
          </a:p>
        </p:txBody>
      </p:sp>
      <p:sp>
        <p:nvSpPr>
          <p:cNvPr id="146" name="CustomShape 6"/>
          <p:cNvSpPr/>
          <p:nvPr/>
        </p:nvSpPr>
        <p:spPr>
          <a:xfrm flipV="1">
            <a:off x="8515440" y="-720"/>
            <a:ext cx="3682440" cy="1271160"/>
          </a:xfrm>
          <a:prstGeom prst="trapezoid">
            <a:avLst>
              <a:gd name="adj" fmla="val 69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7"/>
          <p:cNvSpPr/>
          <p:nvPr/>
        </p:nvSpPr>
        <p:spPr>
          <a:xfrm flipV="1">
            <a:off x="8515440" y="-6840"/>
            <a:ext cx="3682440" cy="20088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0" name="CustomShape 8"/>
          <p:cNvSpPr/>
          <p:nvPr/>
        </p:nvSpPr>
        <p:spPr>
          <a:xfrm flipV="1">
            <a:off x="0" y="-7560"/>
            <a:ext cx="1980720" cy="138600"/>
          </a:xfrm>
          <a:prstGeom prst="trapezoid">
            <a:avLst>
              <a:gd name="adj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CustomShape 1"/>
          <p:cNvSpPr/>
          <p:nvPr/>
        </p:nvSpPr>
        <p:spPr>
          <a:xfrm>
            <a:off x="-1440" y="6697440"/>
            <a:ext cx="4347000" cy="16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2"/>
          <p:cNvSpPr/>
          <p:nvPr/>
        </p:nvSpPr>
        <p:spPr>
          <a:xfrm>
            <a:off x="4345920" y="6705000"/>
            <a:ext cx="3504600" cy="152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7850880" y="6697440"/>
            <a:ext cx="4347000" cy="16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C6D4-E7DA-8947-5F78-00210E0D6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0" y="299742"/>
            <a:ext cx="808042" cy="8080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DB2BBC-0289-6A5F-112D-678B19A07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" y="902520"/>
            <a:ext cx="5550327" cy="291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C405C-37B2-0C2F-74FF-FF4716AB683B}"/>
                  </a:ext>
                </a:extLst>
              </p:cNvPr>
              <p:cNvSpPr txBox="1"/>
              <p:nvPr/>
            </p:nvSpPr>
            <p:spPr>
              <a:xfrm>
                <a:off x="6100807" y="1829051"/>
                <a:ext cx="529086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  <a:r>
                  <a:rPr lang="en-ID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gaya</a:t>
                </a:r>
                <a:r>
                  <a:rPr lang="en-ID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potential</a:t>
                </a:r>
                <a:br>
                  <a:rPr lang="en-ID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ID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𝑟𝑜𝑎𝑑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C405C-37B2-0C2F-74FF-FF4716AB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07" y="1829051"/>
                <a:ext cx="5290868" cy="1200329"/>
              </a:xfrm>
              <a:prstGeom prst="rect">
                <a:avLst/>
              </a:prstGeom>
              <a:blipFill>
                <a:blip r:embed="rId5"/>
                <a:stretch>
                  <a:fillRect l="-1843" t="-4061" b="-5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E89A1-07B2-9BEB-748E-B20ADF31708C}"/>
                  </a:ext>
                </a:extLst>
              </p:cNvPr>
              <p:cNvSpPr txBox="1"/>
              <p:nvPr/>
            </p:nvSpPr>
            <p:spPr>
              <a:xfrm>
                <a:off x="206947" y="3528977"/>
                <a:ext cx="5725023" cy="2693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Pemodelan Trigonometry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D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D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road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en-US" sz="2400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𝑟𝑜𝑎𝑑</m:t>
                          </m:r>
                        </m:sub>
                      </m:sSub>
                      <m:r>
                        <a:rPr lang="en-ID" sz="2000" i="0"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ID" sz="20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D" sz="20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D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D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D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D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ID" sz="20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ID" sz="24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Dimana: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= lebar jalan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d-ID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	= Amplitudo dari potential field untuk </a:t>
                </a:r>
                <a:r>
                  <a:rPr lang="id-ID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road</a:t>
                </a:r>
                <a:endParaRPr lang="en-ID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E89A1-07B2-9BEB-748E-B20ADF317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47" y="3528977"/>
                <a:ext cx="5725023" cy="2693366"/>
              </a:xfrm>
              <a:prstGeom prst="rect">
                <a:avLst/>
              </a:prstGeom>
              <a:blipFill>
                <a:blip r:embed="rId6"/>
                <a:stretch>
                  <a:fillRect l="-1171" t="-1357" b="-429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9833-5081-A94C-F088-218F6AF24548}"/>
                  </a:ext>
                </a:extLst>
              </p:cNvPr>
              <p:cNvSpPr txBox="1"/>
              <p:nvPr/>
            </p:nvSpPr>
            <p:spPr>
              <a:xfrm>
                <a:off x="5937850" y="3587991"/>
                <a:ext cx="6254150" cy="3205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d-ID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Pemodelan amplitude dituliskan seperti berikut:</a:t>
                </a:r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  <m:d>
                                <m:dPr>
                                  <m:ctrlPr>
                                    <a:rPr lang="en-ID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D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D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ID" sz="20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  <m:d>
                                <m:dPr>
                                  <m:ctrlPr>
                                    <a:rPr lang="en-ID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D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D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ID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ID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d-ID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Dimana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id-ID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koordinat lateral dari dua garis tengah.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d-ID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nilai potential field digaris tengah dari dua lajur tersebut</a:t>
                </a:r>
                <a:endParaRPr lang="en-ID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19833-5081-A94C-F088-218F6AF2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850" y="3587991"/>
                <a:ext cx="6254150" cy="3205236"/>
              </a:xfrm>
              <a:prstGeom prst="rect">
                <a:avLst/>
              </a:prstGeom>
              <a:blipFill>
                <a:blip r:embed="rId7"/>
                <a:stretch>
                  <a:fillRect l="-975" t="-11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412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2841</Words>
  <Application>Microsoft Office PowerPoint</Application>
  <PresentationFormat>Widescreen</PresentationFormat>
  <Paragraphs>410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Caviar Dreams</vt:lpstr>
      <vt:lpstr>CMUSansSerif-DemiCondensed</vt:lpstr>
      <vt:lpstr>Menlo</vt:lpstr>
      <vt:lpstr>Söhne</vt:lpstr>
      <vt:lpstr>Times</vt:lpstr>
      <vt:lpstr>Times New Roman</vt:lpstr>
      <vt:lpstr>URWPalladioL-Bold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Engineering</dc:creator>
  <cp:lastModifiedBy>Renardi Adryantoro Priambudi</cp:lastModifiedBy>
  <cp:revision>281</cp:revision>
  <dcterms:created xsi:type="dcterms:W3CDTF">2022-06-20T14:41:39Z</dcterms:created>
  <dcterms:modified xsi:type="dcterms:W3CDTF">2023-08-11T14:48:47Z</dcterms:modified>
</cp:coreProperties>
</file>